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7" r:id="rId10"/>
  </p:sldMasterIdLst>
  <p:sldIdLst>
    <p:sldId id="256" r:id="rId11"/>
    <p:sldId id="260" r:id="rId12"/>
    <p:sldId id="263" r:id="rId13"/>
    <p:sldId id="266" r:id="rId14"/>
    <p:sldId id="269" r:id="rId15"/>
    <p:sldId id="272" r:id="rId16"/>
    <p:sldId id="275" r:id="rId17"/>
    <p:sldId id="278" r:id="rId18"/>
    <p:sldId id="281" r:id="rId19"/>
    <p:sldId id="284" r:id="rId20"/>
  </p:sldIdLst>
  <p:sldSz cx="6400800" cy="9144000"/>
  <p:notesSz cx="6400800" cy="9144000"/>
  <p:custDataLst>
    <p:tags r:id="rId2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78" y="-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object 1"/>
          <p:cNvSpPr/>
          <p:nvPr/>
        </p:nvSpPr>
        <p:spPr>
          <a:xfrm>
            <a:off x="1129699" y="6499086"/>
            <a:ext cx="4141400" cy="173902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UUQDI+OptimaLTStd-Bold"/>
                <a:cs typeface="JUUQDI+OptimaLTStd-Bold"/>
              </a:rPr>
              <a:t>20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BALCS+OptimaLTStd-Medium"/>
                <a:cs typeface="HBALCS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HBALCS+OptimaLTStd-Medium"/>
                <a:cs typeface="HBALCS+OptimaLTStd-Medium"/>
              </a:rPr>
              <a:t>MATLAB®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772795"/>
            <a:ext cx="5783434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entering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scex1</a:t>
            </a:r>
            <a:r>
              <a:rPr sz="1000" spc="56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in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Command</a:t>
            </a:r>
            <a:r>
              <a:rPr sz="1000" spc="2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QMFCHC+TimesLTStd-Roman"/>
                <a:cs typeface="QMFCHC+TimesLTStd-Roman"/>
              </a:rPr>
              <a:t>Window.</a:t>
            </a:r>
            <a:r>
              <a:rPr sz="1000" spc="56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output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will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be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displayed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in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Command</a:t>
            </a:r>
            <a:r>
              <a:rPr sz="1000" spc="2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QMFCHC+TimesLTStd-Roman"/>
                <a:cs typeface="QMFCHC+TimesLTStd-Roman"/>
              </a:rPr>
              <a:t>Window.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M-ﬁle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can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easily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be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modiﬁed.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For</a:t>
            </a:r>
            <a:r>
              <a:rPr sz="1000" spc="9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example,</a:t>
            </a:r>
            <a:r>
              <a:rPr sz="1000" spc="85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if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you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wish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to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calculate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sin(0.02)/0.02,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you</a:t>
            </a:r>
            <a:r>
              <a:rPr sz="1000" spc="8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can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modify the M-ﬁle as follows: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1408645"/>
            <a:ext cx="1892808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format long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x = [1.5 0.4 0.06 0.02];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y = sin(x)./x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1997074"/>
            <a:ext cx="5783433" cy="64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Suppose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that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you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want</a:t>
            </a:r>
            <a:r>
              <a:rPr sz="1000" spc="9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to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treat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results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of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examinations</a:t>
            </a:r>
            <a:r>
              <a:rPr sz="1000" spc="8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with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QMFCHC+TimesLTStd-Roman"/>
                <a:cs typeface="QMFCHC+TimesLTStd-Roman"/>
              </a:rPr>
              <a:t>MATLAB</a:t>
            </a:r>
            <a:r>
              <a:rPr sz="1000" spc="110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functions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such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as</a:t>
            </a:r>
            <a:r>
              <a:rPr sz="1000" spc="8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sort,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mean,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median,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and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std.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In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QMFCHC+TimesLTStd-Roman"/>
                <a:cs typeface="QMFCHC+TimesLTStd-Roman"/>
              </a:rPr>
              <a:t>MATLAB</a:t>
            </a:r>
            <a:r>
              <a:rPr sz="1000" spc="93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editor,</a:t>
            </a:r>
            <a:r>
              <a:rPr sz="1000" spc="79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type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following</a:t>
            </a:r>
            <a:r>
              <a:rPr sz="1000" spc="75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commands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into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an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M-ﬁle</a:t>
            </a:r>
            <a:r>
              <a:rPr sz="1000" spc="72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and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11">
                <a:solidFill>
                  <a:srgbClr val="000000"/>
                </a:solidFill>
                <a:latin typeface="QMFCHC+TimesLTStd-Roman"/>
                <a:cs typeface="QMFCHC+TimesLTStd-Roman"/>
              </a:rPr>
              <a:t>save</a:t>
            </a:r>
            <a:r>
              <a:rPr sz="1000" spc="1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this ﬁle with the name </a:t>
            </a:r>
            <a:r>
              <a:rPr sz="1000">
                <a:solidFill>
                  <a:srgbClr val="000000"/>
                </a:solidFill>
                <a:latin typeface="PIQOAS+CourierStd"/>
                <a:cs typeface="PIQOAS+CourierStd"/>
              </a:rPr>
              <a:t>mdat.m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2632925"/>
            <a:ext cx="2366010" cy="846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graddat = [15 0 4 26 75 6 48];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exsort = sort(graddat)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exmean = mean(graddat)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exmed</a:t>
            </a:r>
            <a:r>
              <a:rPr sz="900" spc="540">
                <a:solidFill>
                  <a:srgbClr val="000000"/>
                </a:solidFill>
                <a:latin typeface="PIQOAS+CourierStd"/>
                <a:cs typeface="PIQOAS+CourierStd"/>
              </a:rPr>
              <a:t> </a:t>
            </a: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= median(graddat)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exstd</a:t>
            </a:r>
            <a:r>
              <a:rPr sz="900" spc="540">
                <a:solidFill>
                  <a:srgbClr val="000000"/>
                </a:solidFill>
                <a:latin typeface="PIQOAS+CourierStd"/>
                <a:cs typeface="PIQOAS+CourierStd"/>
              </a:rPr>
              <a:t> </a:t>
            </a: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= std(graddat)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3495675"/>
            <a:ext cx="3917207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37">
                <a:solidFill>
                  <a:srgbClr val="000000"/>
                </a:solidFill>
                <a:latin typeface="QMFCHC+TimesLTStd-Roman"/>
                <a:cs typeface="QMFCHC+TimesLTStd-Roman"/>
              </a:rPr>
              <a:t>You</a:t>
            </a:r>
            <a:r>
              <a:rPr sz="1000" spc="37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can run this script by entering mdat in the Command</a:t>
            </a:r>
            <a:r>
              <a:rPr sz="1000" spc="-30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QMFCHC+TimesLTStd-Roman"/>
                <a:cs typeface="QMFCHC+TimesLTStd-Roman"/>
              </a:rPr>
              <a:t>Window: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3826725"/>
            <a:ext cx="72008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&gt;&gt; mdat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exsort =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028700" y="410104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440179" y="410104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851660" y="410104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6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194560" y="410104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15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606040" y="410104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26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017520" y="4101045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48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29001" y="4101045"/>
            <a:ext cx="30860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75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4238205"/>
            <a:ext cx="72008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exmean =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4375365"/>
            <a:ext cx="85725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73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24.8571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exmed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15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4786844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exstd =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91539" y="4924004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IQOAS+CourierStd"/>
                <a:cs typeface="PIQOAS+CourierStd"/>
              </a:rPr>
              <a:t>27.5586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5325093"/>
            <a:ext cx="1711606" cy="333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ADISWF+OptimaLTStd-Bold-SC700"/>
                <a:cs typeface="ADISWF+OptimaLTStd-Bold-SC700"/>
              </a:rPr>
              <a:t>1.7.2</a:t>
            </a:r>
            <a:r>
              <a:rPr sz="1100" spc="764">
                <a:solidFill>
                  <a:srgbClr val="0000FF"/>
                </a:solidFill>
                <a:latin typeface="ADISWF+OptimaLTStd-Bold-SC700"/>
                <a:cs typeface="ADISWF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ADISWF+OptimaLTStd-Bold-SC700"/>
                <a:cs typeface="ADISWF+OptimaLTStd-Bold-SC700"/>
              </a:rPr>
              <a:t>a</a:t>
            </a:r>
            <a:r>
              <a:rPr sz="750" spc="12">
                <a:solidFill>
                  <a:srgbClr val="0000FF"/>
                </a:solidFill>
                <a:latin typeface="ADISWF+OptimaLTStd-Bold-SC700"/>
                <a:cs typeface="ADISWF+OptimaLTStd-Bold-SC700"/>
              </a:rPr>
              <a:t>dding</a:t>
            </a:r>
            <a:r>
              <a:rPr sz="750" spc="120">
                <a:solidFill>
                  <a:srgbClr val="0000FF"/>
                </a:solidFill>
                <a:latin typeface="ADISWF+OptimaLTStd-Bold-SC700"/>
                <a:cs typeface="ADISWF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ADISWF+OptimaLTStd-Bold-SC700"/>
                <a:cs typeface="ADISWF+OptimaLTStd-Bold-SC700"/>
              </a:rPr>
              <a:t>C</a:t>
            </a:r>
            <a:r>
              <a:rPr sz="750" spc="15">
                <a:solidFill>
                  <a:srgbClr val="0000FF"/>
                </a:solidFill>
                <a:latin typeface="ADISWF+OptimaLTStd-Bold-SC700"/>
                <a:cs typeface="ADISWF+OptimaLTStd-Bold-SC700"/>
              </a:rPr>
              <a:t>ommEnts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5568310"/>
            <a:ext cx="5784456" cy="789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comment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is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an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explanatory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line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for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reader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that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is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ignored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by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QMFCHC+TimesLTStd-Roman"/>
                <a:cs typeface="QMFCHC+TimesLTStd-Roman"/>
              </a:rPr>
              <a:t>MATLAB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 when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script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is</a:t>
            </a:r>
            <a:r>
              <a:rPr sz="1000" spc="-1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QMFCHC+TimesLTStd-Roman"/>
                <a:cs typeface="QMFCHC+TimesLTStd-Roman"/>
              </a:rPr>
              <a:t>exe-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cuted.</a:t>
            </a:r>
            <a:r>
              <a:rPr sz="1000" spc="-46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QMFCHC+TimesLTStd-Roman"/>
                <a:cs typeface="QMFCHC+TimesLTStd-Roman"/>
              </a:rPr>
              <a:t>To</a:t>
            </a:r>
            <a:r>
              <a:rPr sz="1000" spc="5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put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in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comment,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simply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type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%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character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at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beginning</a:t>
            </a:r>
            <a:r>
              <a:rPr sz="1000" spc="-25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of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line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or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select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-2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com-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ment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lines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and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then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click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on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%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symbol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on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desktop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“EDITOR”</a:t>
            </a:r>
            <a:r>
              <a:rPr sz="1000" spc="4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tab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as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shown</a:t>
            </a:r>
            <a:r>
              <a:rPr sz="1000" spc="44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in</a:t>
            </a:r>
            <a:r>
              <a:rPr sz="1000" spc="38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QMFCHC+TimesLTStd-Roman"/>
                <a:cs typeface="QMFCHC+TimesLTStd-Roman"/>
              </a:rPr>
              <a:t>Figureꢀ1.7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.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Inꢀthe </a:t>
            </a:r>
            <a:r>
              <a:rPr sz="1000" spc="-21">
                <a:solidFill>
                  <a:srgbClr val="000000"/>
                </a:solidFill>
                <a:latin typeface="QMFCHC+TimesLTStd-Roman"/>
                <a:cs typeface="QMFCHC+TimesLTStd-Roman"/>
              </a:rPr>
              <a:t>MATLAB</a:t>
            </a:r>
            <a:r>
              <a:rPr sz="1000" spc="21">
                <a:solidFill>
                  <a:srgbClr val="000000"/>
                </a:solidFill>
                <a:latin typeface="QMFCHC+TimesLTStd-Roman"/>
                <a:cs typeface="QMFCH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MFCHC+TimesLTStd-Roman"/>
                <a:cs typeface="QMFCHC+TimesLTStd-Roman"/>
              </a:rPr>
              <a:t>editor, the comments will be displayed in green.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8400769"/>
            <a:ext cx="1811180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UUQDI+OptimaLTStd-Bold"/>
                <a:cs typeface="JUUQDI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JUUQDI+OptimaLTStd-Bold"/>
                <a:cs typeface="JUUQDI+OptimaLTStd-Bold"/>
              </a:rPr>
              <a:t> </a:t>
            </a:r>
            <a:r>
              <a:rPr sz="900">
                <a:solidFill>
                  <a:srgbClr val="000000"/>
                </a:solidFill>
                <a:latin typeface="JUUQDI+OptimaLTStd-Bold"/>
                <a:cs typeface="JUUQDI+OptimaLTStd-Bold"/>
              </a:rPr>
              <a:t>1.7</a:t>
            </a:r>
            <a:r>
              <a:rPr sz="900" spc="675">
                <a:solidFill>
                  <a:srgbClr val="000000"/>
                </a:solidFill>
                <a:latin typeface="JUUQDI+OptimaLTStd-Bold"/>
                <a:cs typeface="JUUQDI+OptimaLTStd-Bold"/>
              </a:rPr>
              <a:t> </a:t>
            </a:r>
            <a:r>
              <a:rPr sz="900">
                <a:solidFill>
                  <a:srgbClr val="000000"/>
                </a:solidFill>
                <a:latin typeface="QMFCHC+TimesLTStd-Roman"/>
                <a:cs typeface="QMFCHC+TimesLTStd-Roman"/>
              </a:rPr>
              <a:t>Adding comments.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object 1"/>
          <p:cNvSpPr/>
          <p:nvPr/>
        </p:nvSpPr>
        <p:spPr>
          <a:xfrm>
            <a:off x="1867580" y="986065"/>
            <a:ext cx="2865424" cy="226649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BQBDC+OptimaLTStd-Medium"/>
                <a:cs typeface="FBQBDC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FBQBDC+OptimaLTStd-Medium"/>
                <a:cs typeface="FBQBDC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SEIP+OptimaLTStd-Bold"/>
                <a:cs typeface="DDSEIP+OptimaLTStd-Bold"/>
              </a:rPr>
              <a:t>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13499" y="812038"/>
            <a:ext cx="1119723" cy="317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exp(–</a:t>
            </a:r>
            <a:r>
              <a:rPr sz="800">
                <a:solidFill>
                  <a:srgbClr val="000000"/>
                </a:solidFill>
                <a:latin typeface="ETSTHP+WarnockPro-It"/>
                <a:cs typeface="ETSTHP+WarnockPro-It"/>
              </a:rPr>
              <a:t>x</a:t>
            </a:r>
            <a:r>
              <a:rPr sz="900" baseline="37500">
                <a:solidFill>
                  <a:srgbClr val="000000"/>
                </a:solidFill>
                <a:latin typeface="CMGSBR+WarnockPro-Regular"/>
                <a:cs typeface="CMGSBR+WarnockPro-Regular"/>
              </a:rPr>
              <a:t>1.2</a:t>
            </a: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) and cos(2*</a:t>
            </a:r>
            <a:r>
              <a:rPr sz="800">
                <a:solidFill>
                  <a:srgbClr val="000000"/>
                </a:solidFill>
                <a:latin typeface="ETSTHP+WarnockPro-It"/>
                <a:cs typeface="ETSTHP+WarnockPro-It"/>
              </a:rPr>
              <a:t>x</a:t>
            </a: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18885" y="1140114"/>
            <a:ext cx="277571" cy="1220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167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1</a:t>
            </a:r>
          </a:p>
          <a:p>
            <a:pPr marL="0" marR="0">
              <a:lnSpc>
                <a:spcPts val="1186"/>
              </a:lnSpc>
              <a:spcBef>
                <a:spcPts val="2426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0.5</a:t>
            </a:r>
          </a:p>
          <a:p>
            <a:pPr marL="74167" marR="0">
              <a:lnSpc>
                <a:spcPts val="1186"/>
              </a:lnSpc>
              <a:spcBef>
                <a:spcPts val="2426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57421" y="2516618"/>
            <a:ext cx="339039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–0.5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31629" y="2975494"/>
            <a:ext cx="318820" cy="580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–1</a:t>
            </a:r>
          </a:p>
          <a:p>
            <a:pPr marL="115417" marR="0">
              <a:lnSpc>
                <a:spcPts val="1186"/>
              </a:lnSpc>
              <a:spcBef>
                <a:spcPts val="996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21316" y="3252760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1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795540" y="325278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269809" y="325278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743929" y="3252760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18198" y="3252760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5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692378" y="3252760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MGSBR+WarnockPro-Regular"/>
                <a:cs typeface="CMGSBR+WarnockPro-Regular"/>
              </a:rPr>
              <a:t>6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276658" y="3376050"/>
            <a:ext cx="201574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ETSTHP+WarnockPro-It"/>
                <a:cs typeface="ETSTHP+WarnockPro-It"/>
              </a:rPr>
              <a:t>x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3628212"/>
            <a:ext cx="2230982" cy="3343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SEIP+OptimaLTStd-Bold"/>
                <a:cs typeface="DDSEIP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DDSEIP+OptimaLTStd-Bold"/>
                <a:cs typeface="DDSEIP+OptimaLTStd-Bold"/>
              </a:rPr>
              <a:t> </a:t>
            </a:r>
            <a:r>
              <a:rPr sz="900">
                <a:solidFill>
                  <a:srgbClr val="000000"/>
                </a:solidFill>
                <a:latin typeface="DDSEIP+OptimaLTStd-Bold"/>
                <a:cs typeface="DDSEIP+OptimaLTStd-Bold"/>
              </a:rPr>
              <a:t>1.13</a:t>
            </a:r>
            <a:r>
              <a:rPr sz="900" spc="675">
                <a:solidFill>
                  <a:srgbClr val="000000"/>
                </a:solidFill>
                <a:latin typeface="DDSEIP+OptimaLTStd-Bold"/>
                <a:cs typeface="DDSEIP+OptimaLTStd-Bold"/>
              </a:rPr>
              <a:t> </a:t>
            </a:r>
            <a:r>
              <a:rPr sz="900">
                <a:solidFill>
                  <a:srgbClr val="000000"/>
                </a:solidFill>
                <a:latin typeface="KWVTAC+TimesLTStd-Roman"/>
                <a:cs typeface="KWVTAC+TimesLTStd-Roman"/>
              </a:rPr>
              <a:t>Plots of</a:t>
            </a:r>
            <a:r>
              <a:rPr sz="900" spc="-28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900" spc="31">
                <a:solidFill>
                  <a:srgbClr val="000000"/>
                </a:solidFill>
                <a:latin typeface="JKTWEI+TimesLTStd-Italic"/>
                <a:cs typeface="JKTWEI+TimesLTStd-Italic"/>
              </a:rPr>
              <a:t>e</a:t>
            </a:r>
            <a:r>
              <a:rPr sz="800" spc="63" baseline="43750">
                <a:solidFill>
                  <a:srgbClr val="000000"/>
                </a:solidFill>
                <a:latin typeface="ENKTHH+SymbolMT"/>
                <a:cs typeface="ENKTHH+SymbolMT"/>
              </a:rPr>
              <a:t>-</a:t>
            </a:r>
            <a:r>
              <a:rPr sz="800" baseline="43750">
                <a:solidFill>
                  <a:srgbClr val="000000"/>
                </a:solidFill>
                <a:latin typeface="JKTWEI+TimesLTStd-Italic"/>
                <a:cs typeface="JKTWEI+TimesLTStd-Italic"/>
              </a:rPr>
              <a:t>x</a:t>
            </a:r>
            <a:r>
              <a:rPr sz="700" baseline="76430">
                <a:solidFill>
                  <a:srgbClr val="000000"/>
                </a:solidFill>
                <a:latin typeface="KWVTAC+TimesLTStd-Roman"/>
                <a:cs typeface="KWVTAC+TimesLTStd-Roman"/>
              </a:rPr>
              <a:t>1.2</a:t>
            </a:r>
            <a:r>
              <a:rPr sz="700" spc="81" baseline="764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KWVTAC+TimesLTStd-Roman"/>
                <a:cs typeface="KWVTAC+TimesLTStd-Roman"/>
              </a:rPr>
              <a:t>and cos(2</a:t>
            </a:r>
            <a:r>
              <a:rPr sz="900">
                <a:solidFill>
                  <a:srgbClr val="000000"/>
                </a:solidFill>
                <a:latin typeface="FFRMMC+TimesLTStd-Italic"/>
                <a:cs typeface="FFRMMC+TimesLTStd-Italic"/>
              </a:rPr>
              <a:t>x</a:t>
            </a:r>
            <a:r>
              <a:rPr sz="900">
                <a:solidFill>
                  <a:srgbClr val="000000"/>
                </a:solidFill>
                <a:latin typeface="KWVTAC+TimesLTStd-Roman"/>
                <a:cs typeface="KWVTAC+TimesLTStd-Roman"/>
              </a:rPr>
              <a:t>).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4088509"/>
            <a:ext cx="291808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ezplot('cos(2*x)', [0 6])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hold off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title 'exp(-x^{1.2}) and cos(2*x)'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4651540"/>
            <a:ext cx="5285258" cy="1166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The plot function can also be used to generate the curves shown in </a:t>
            </a:r>
            <a:r>
              <a:rPr sz="1000">
                <a:solidFill>
                  <a:srgbClr val="0000FF"/>
                </a:solidFill>
                <a:latin typeface="KWVTAC+TimesLTStd-Roman"/>
                <a:cs typeface="KWVTAC+TimesLTStd-Roman"/>
              </a:rPr>
              <a:t>Figure 1.13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:</a:t>
            </a:r>
          </a:p>
          <a:p>
            <a:pPr marL="0" marR="0">
              <a:lnSpc>
                <a:spcPts val="996"/>
              </a:lnSpc>
              <a:spcBef>
                <a:spcPts val="119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x = 0:0.01:6; plot(x, exp(-x.^1.2), x, cos(2*x))</a:t>
            </a:r>
          </a:p>
          <a:p>
            <a:pPr marL="0" marR="0">
              <a:lnSpc>
                <a:spcPts val="1115"/>
              </a:lnSpc>
              <a:spcBef>
                <a:spcPts val="1176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The command </a:t>
            </a:r>
            <a:r>
              <a:rPr sz="1000">
                <a:solidFill>
                  <a:srgbClr val="000000"/>
                </a:solidFill>
                <a:latin typeface="RUKOWC+CourierStd"/>
                <a:cs typeface="RUKOWC+CourierStd"/>
              </a:rPr>
              <a:t>hist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produces a histogram that shows the distribution of data by intervals:</a:t>
            </a:r>
          </a:p>
          <a:p>
            <a:pPr marL="0" marR="0">
              <a:lnSpc>
                <a:spcPts val="996"/>
              </a:lnSpc>
              <a:spcBef>
                <a:spcPts val="1138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hist(randn(1000,1))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5784379"/>
            <a:ext cx="5784018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Here, </a:t>
            </a:r>
            <a:r>
              <a:rPr sz="1000">
                <a:solidFill>
                  <a:srgbClr val="000000"/>
                </a:solidFill>
                <a:latin typeface="RUKOWC+CourierStd"/>
                <a:cs typeface="RUKOWC+CourierStd"/>
              </a:rPr>
              <a:t>hist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is </a:t>
            </a:r>
            <a:r>
              <a:rPr sz="1000" spc="-10">
                <a:solidFill>
                  <a:srgbClr val="000000"/>
                </a:solidFill>
                <a:latin typeface="KWVTAC+TimesLTStd-Roman"/>
                <a:cs typeface="KWVTAC+TimesLTStd-Roman"/>
              </a:rPr>
              <a:t>given</a:t>
            </a:r>
            <a:r>
              <a:rPr sz="1000" spc="10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1000 points from the normal (0,1) random number generator </a:t>
            </a:r>
            <a:r>
              <a:rPr sz="1000">
                <a:solidFill>
                  <a:srgbClr val="000000"/>
                </a:solidFill>
                <a:latin typeface="RUKOWC+CourierStd"/>
                <a:cs typeface="RUKOWC+CourierStd"/>
              </a:rPr>
              <a:t>randn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to create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the histogram shown in </a:t>
            </a:r>
            <a:r>
              <a:rPr sz="1000">
                <a:solidFill>
                  <a:srgbClr val="0000FF"/>
                </a:solidFill>
                <a:latin typeface="KWVTAC+TimesLTStd-Roman"/>
                <a:cs typeface="KWVTAC+TimesLTStd-Roman"/>
              </a:rPr>
              <a:t>Figure 1.14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6341258"/>
            <a:ext cx="2213431" cy="33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1.10.5</a:t>
            </a:r>
            <a:r>
              <a:rPr sz="1100" spc="723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t</a:t>
            </a:r>
            <a:r>
              <a:rPr sz="750" spc="11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hrEE</a:t>
            </a:r>
            <a:r>
              <a:rPr sz="1100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-d</a:t>
            </a:r>
            <a:r>
              <a:rPr sz="750" spc="10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imEnsional</a:t>
            </a:r>
            <a:r>
              <a:rPr sz="750" spc="117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p</a:t>
            </a:r>
            <a:r>
              <a:rPr sz="750">
                <a:solidFill>
                  <a:srgbClr val="0000FF"/>
                </a:solidFill>
                <a:latin typeface="FUDGNV+OptimaLTStd-Bold-SC700"/>
                <a:cs typeface="FUDGNV+OptimaLTStd-Bold-SC700"/>
              </a:rPr>
              <a:t>lots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6584476"/>
            <a:ext cx="5784456" cy="514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For</a:t>
            </a:r>
            <a:r>
              <a:rPr sz="1000" spc="93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plotting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curves</a:t>
            </a:r>
            <a:r>
              <a:rPr sz="1000" spc="88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in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3-space,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the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basic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command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is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UKOWC+CourierStd"/>
                <a:cs typeface="RUKOWC+CourierStd"/>
              </a:rPr>
              <a:t>plot3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.</a:t>
            </a:r>
            <a:r>
              <a:rPr sz="1000" spc="31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As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an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example,</a:t>
            </a:r>
            <a:r>
              <a:rPr sz="1000" spc="87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plot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the</a:t>
            </a:r>
            <a:r>
              <a:rPr sz="1000" spc="86">
                <a:solidFill>
                  <a:srgbClr val="000000"/>
                </a:solidFill>
                <a:latin typeface="KWVTAC+TimesLTStd-Roman"/>
                <a:cs typeface="KWVTAC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following</a:t>
            </a:r>
          </a:p>
          <a:p>
            <a:pPr marL="0" marR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functions on the interval </a:t>
            </a:r>
            <a:r>
              <a:rPr sz="1000" spc="125">
                <a:solidFill>
                  <a:srgbClr val="000000"/>
                </a:solidFill>
                <a:latin typeface="KWVTAC+TimesLTStd-Roman"/>
                <a:cs typeface="KWVTAC+TimesLTStd-Roman"/>
              </a:rPr>
              <a:t>0</a:t>
            </a:r>
            <a:r>
              <a:rPr sz="1000" spc="125">
                <a:solidFill>
                  <a:srgbClr val="000000"/>
                </a:solidFill>
                <a:latin typeface="WFLSOP+STIXGeneral-Regular"/>
                <a:cs typeface="WFLSOP+STIXGeneral-Regular"/>
              </a:rPr>
              <a:t>≤</a:t>
            </a:r>
            <a:r>
              <a:rPr sz="1000" spc="125">
                <a:solidFill>
                  <a:srgbClr val="000000"/>
                </a:solidFill>
                <a:latin typeface="FFRMMC+TimesLTStd-Italic"/>
                <a:cs typeface="FFRMMC+TimesLTStd-Italic"/>
              </a:rPr>
              <a:t>t</a:t>
            </a:r>
            <a:r>
              <a:rPr sz="1000" spc="125">
                <a:solidFill>
                  <a:srgbClr val="000000"/>
                </a:solidFill>
                <a:latin typeface="WFLSOP+STIXGeneral-Regular"/>
                <a:cs typeface="WFLSOP+STIXGeneral-Regular"/>
              </a:rPr>
              <a:t>≤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8</a:t>
            </a:r>
            <a:r>
              <a:rPr sz="1000">
                <a:solidFill>
                  <a:srgbClr val="000000"/>
                </a:solidFill>
                <a:latin typeface="WFLSOP+STIXGeneral-Regular"/>
                <a:cs typeface="WFLSOP+STIXGeneral-Regular"/>
              </a:rPr>
              <a:t>π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using the function </a:t>
            </a:r>
            <a:r>
              <a:rPr sz="1000">
                <a:solidFill>
                  <a:srgbClr val="000000"/>
                </a:solidFill>
                <a:latin typeface="RUKOWC+CourierStd"/>
                <a:cs typeface="RUKOWC+CourierStd"/>
              </a:rPr>
              <a:t>plot3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: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448718" y="7053487"/>
            <a:ext cx="901223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GWFCS+TimesLTStd-Italic"/>
                <a:cs typeface="VGWFCS+TimesLTStd-Italic"/>
              </a:rPr>
              <a:t>x</a:t>
            </a:r>
            <a:r>
              <a:rPr sz="10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FKFKWT+SymbolMT"/>
                <a:cs typeface="FKFKWT+SymbolMT"/>
              </a:rPr>
              <a:t>=</a:t>
            </a:r>
            <a:r>
              <a:rPr sz="10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20">
                <a:solidFill>
                  <a:srgbClr val="000000"/>
                </a:solidFill>
                <a:latin typeface="KWVTAC+TimesLTStd-Roman"/>
                <a:cs typeface="KWVTAC+TimesLTStd-Roman"/>
              </a:rPr>
              <a:t>0.8sin</a:t>
            </a:r>
            <a:r>
              <a:rPr sz="1000" spc="2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VGWFCS+TimesLTStd-Italic"/>
                <a:cs typeface="VGWFCS+TimesLTStd-Italic"/>
              </a:rPr>
              <a:t>t</a:t>
            </a:r>
            <a:r>
              <a:rPr sz="1000" spc="2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,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975371" y="7039312"/>
            <a:ext cx="371729" cy="414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FKFKWT+SymbolMT"/>
                <a:cs typeface="FKFKWT+SymbolMT"/>
              </a:rPr>
              <a:t>(</a:t>
            </a:r>
            <a:r>
              <a:rPr sz="12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FKFKWT+SymbolMT"/>
                <a:cs typeface="FKFKWT+SymbolMT"/>
              </a:rPr>
              <a:t>)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282600" y="7068980"/>
            <a:ext cx="246888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VGWFCS+TimesLTStd-Italic"/>
                <a:cs typeface="VGWFCS+TimesLTStd-Italic"/>
              </a:rPr>
              <a:t>y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372246" y="7053487"/>
            <a:ext cx="260222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KFKWT+SymbolMT"/>
                <a:cs typeface="FKFKWT+SymbolMT"/>
              </a:rPr>
              <a:t>=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61956" y="7039312"/>
            <a:ext cx="707866" cy="395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187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FKFKWT+SymbolMT"/>
                <a:cs typeface="FKFKWT+SymbolMT"/>
              </a:rPr>
              <a:t>(</a:t>
            </a:r>
            <a:r>
              <a:rPr sz="12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FKFKWT+SymbolMT"/>
                <a:cs typeface="FKFKWT+SymbolMT"/>
              </a:rPr>
              <a:t>)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1.2</a:t>
            </a:r>
            <a:r>
              <a:rPr sz="1000" spc="-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cos</a:t>
            </a:r>
            <a:r>
              <a:rPr sz="1000" spc="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VGWFCS+TimesLTStd-Italic"/>
                <a:cs typeface="VGWFCS+TimesLTStd-Italic"/>
              </a:rPr>
              <a:t>t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7422676"/>
            <a:ext cx="5320455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The following commands generate the three-dimensional (3D) curve shown in </a:t>
            </a:r>
            <a:r>
              <a:rPr sz="1000">
                <a:solidFill>
                  <a:srgbClr val="0000FF"/>
                </a:solidFill>
                <a:latin typeface="KWVTAC+TimesLTStd-Roman"/>
                <a:cs typeface="KWVTAC+TimesLTStd-Roman"/>
              </a:rPr>
              <a:t>Figure 1.15</a:t>
            </a:r>
            <a:r>
              <a:rPr sz="1000">
                <a:solidFill>
                  <a:srgbClr val="000000"/>
                </a:solidFill>
                <a:latin typeface="KWVTAC+TimesLTStd-Roman"/>
                <a:cs typeface="KWVTAC+TimesLTStd-Roman"/>
              </a:rPr>
              <a:t>: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85800" y="7715626"/>
            <a:ext cx="3312415" cy="983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t = [0:0.1:8*pi];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x = 0.8*sin(t);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y = 1.2*cos(t);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plot3(x, y, t)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xlabel('x '), ylabel('y '), zlabel('t')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UKOWC+CourierStd"/>
                <a:cs typeface="RUKOWC+CourierStd"/>
              </a:rPr>
              <a:t>&gt;&gt; grid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HKMAR+OptimaLTStd-Medium"/>
                <a:cs typeface="BHKMAR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BHKMAR+OptimaLTStd-Medium"/>
                <a:cs typeface="BHKMAR+OptimaLTStd-Medium"/>
              </a:rPr>
              <a:t>MATLAB®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TSDFE+OptimaLTStd-Bold"/>
                <a:cs typeface="WTSDFE+OptimaLTStd-Bold"/>
              </a:rPr>
              <a:t>21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8200" y="772795"/>
            <a:ext cx="4103129" cy="336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 following script is a modiﬁed </a:t>
            </a:r>
            <a:r>
              <a:rPr sz="1000">
                <a:solidFill>
                  <a:srgbClr val="000000"/>
                </a:solidFill>
                <a:latin typeface="LIGUNL+CourierStd"/>
                <a:cs typeface="LIGUNL+CourierStd"/>
              </a:rPr>
              <a:t>scex1.m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ﬁle with 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new</a:t>
            </a:r>
            <a:r>
              <a:rPr sz="1000" spc="1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comments: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063205"/>
            <a:ext cx="9258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format long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83080" y="1063205"/>
            <a:ext cx="1498473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 14 decimal digits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1200365"/>
            <a:ext cx="3233548" cy="709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x = [1.5 0.4 0.06 0.02];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y = sin(x)./x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 the value of y=sin(x)/x approaches to 1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 as x approaches to zero.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1885314"/>
            <a:ext cx="5783579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Longer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comments,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called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comment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blocks,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consist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of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everything</a:t>
            </a:r>
            <a:r>
              <a:rPr sz="1000" spc="20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in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between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%{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and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%},</a:t>
            </a:r>
            <a:r>
              <a:rPr sz="1000" spc="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which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must be alone on separate lines. For example: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2328126"/>
            <a:ext cx="9258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format long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83080" y="2328126"/>
            <a:ext cx="1498473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 14 decimal digits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2465286"/>
            <a:ext cx="1892808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x = [1.5 0.4 0.06 0.02];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y = sin(x)./x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%{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60119" y="2876765"/>
            <a:ext cx="370675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Example of comment block: this is long comments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the value of y=sin(x)/x approaches to 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as x approaches to zero.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328824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%}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3676633"/>
            <a:ext cx="1656851" cy="3394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BJNAG+OptimaLTStd-Bold-SC700"/>
                <a:cs typeface="HBJNAG+OptimaLTStd-Bold-SC700"/>
              </a:rPr>
              <a:t>1.7.3</a:t>
            </a:r>
            <a:r>
              <a:rPr sz="1100" spc="824">
                <a:solidFill>
                  <a:srgbClr val="0000FF"/>
                </a:solidFill>
                <a:latin typeface="HBJNAG+OptimaLTStd-Bold-SC700"/>
                <a:cs typeface="HBJNAG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BJNAG+OptimaLTStd-Bold-SC700"/>
                <a:cs typeface="HBJNAG+OptimaLTStd-Bold-SC700"/>
              </a:rPr>
              <a:t>f</a:t>
            </a:r>
            <a:r>
              <a:rPr sz="750" spc="12">
                <a:solidFill>
                  <a:srgbClr val="0000FF"/>
                </a:solidFill>
                <a:latin typeface="HBJNAG+OptimaLTStd-Bold-SC700"/>
                <a:cs typeface="HBJNAG+OptimaLTStd-Bold-SC700"/>
              </a:rPr>
              <a:t>unCtion</a:t>
            </a:r>
            <a:r>
              <a:rPr sz="750" spc="121">
                <a:solidFill>
                  <a:srgbClr val="0000FF"/>
                </a:solidFill>
                <a:latin typeface="HBJNAG+OptimaLTStd-Bold-SC700"/>
                <a:cs typeface="HBJNAG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BJNAG+OptimaLTStd-Bold-SC700"/>
                <a:cs typeface="HBJNAG+OptimaLTStd-Bold-SC700"/>
              </a:rPr>
              <a:t>m-f</a:t>
            </a:r>
            <a:r>
              <a:rPr sz="750">
                <a:solidFill>
                  <a:srgbClr val="0000FF"/>
                </a:solidFill>
                <a:latin typeface="HBJNAG+OptimaLTStd-Bold-SC700"/>
                <a:cs typeface="HBJNAG+OptimaLTStd-Bold-SC700"/>
              </a:rPr>
              <a:t>ilEs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3919851"/>
            <a:ext cx="5783871" cy="1098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M-ﬁles,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unlike</a:t>
            </a:r>
            <a:r>
              <a:rPr sz="1000" spc="2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script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M-ﬁles,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allow</a:t>
            </a:r>
            <a:r>
              <a:rPr sz="1000" spc="3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you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to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specify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input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values</a:t>
            </a:r>
            <a:r>
              <a:rPr sz="1000" spc="3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when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you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run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them</a:t>
            </a:r>
            <a:r>
              <a:rPr sz="1000" spc="27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from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FCKEII+TimesLTStd-Roman"/>
                <a:cs typeface="FCKEII+TimesLTStd-Roman"/>
              </a:rPr>
              <a:t>MATLAB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command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line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or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from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another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M-ﬁle.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Like</a:t>
            </a:r>
            <a:r>
              <a:rPr sz="1000" spc="-3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script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M-ﬁle,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is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plain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text ﬁle that should reside in your current directory or elsewhere in your </a:t>
            </a:r>
            <a:r>
              <a:rPr sz="1000" spc="-21">
                <a:solidFill>
                  <a:srgbClr val="000000"/>
                </a:solidFill>
                <a:latin typeface="FCKEII+TimesLTStd-Roman"/>
                <a:cs typeface="FCKEII+TimesLTStd-Roman"/>
              </a:rPr>
              <a:t>MATLAB</a:t>
            </a:r>
            <a:r>
              <a:rPr sz="1000" spc="2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path.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As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an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example,</a:t>
            </a:r>
            <a:r>
              <a:rPr sz="1000" spc="-1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 spc="-14">
                <a:solidFill>
                  <a:srgbClr val="000000"/>
                </a:solidFill>
                <a:latin typeface="FCKEII+TimesLTStd-Roman"/>
                <a:cs typeface="FCKEII+TimesLTStd-Roman"/>
              </a:rPr>
              <a:t>let’s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 create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that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calculates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some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values</a:t>
            </a:r>
            <a:r>
              <a:rPr sz="1000" spc="-1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of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sin(x)/x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with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x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=</a:t>
            </a:r>
            <a:r>
              <a:rPr sz="1000" spc="-1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10</a:t>
            </a:r>
            <a:r>
              <a:rPr sz="900" spc="10" baseline="30000">
                <a:solidFill>
                  <a:srgbClr val="000000"/>
                </a:solidFill>
                <a:latin typeface="FCKEII+TimesLTStd-Roman"/>
                <a:cs typeface="FCKEII+TimesLTStd-Roman"/>
              </a:rPr>
              <a:t>–a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for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several</a:t>
            </a:r>
            <a:r>
              <a:rPr sz="1000" spc="-2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values</a:t>
            </a:r>
            <a:r>
              <a:rPr sz="1000" spc="-30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of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a.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Here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is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called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LIGUNL+CourierStd"/>
                <a:cs typeface="LIGUNL+CourierStd"/>
              </a:rPr>
              <a:t>sinx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designed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to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execute</a:t>
            </a:r>
            <a:r>
              <a:rPr sz="1000" spc="-30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these</a:t>
            </a:r>
            <a:r>
              <a:rPr sz="1000" spc="-3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calculations;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this ﬁle is stored in a ﬁle called </a:t>
            </a:r>
            <a:r>
              <a:rPr sz="1000">
                <a:solidFill>
                  <a:srgbClr val="000000"/>
                </a:solidFill>
                <a:latin typeface="LIGUNL+CourierStd"/>
                <a:cs typeface="LIGUNL+CourierStd"/>
              </a:rPr>
              <a:t>sinx.m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4987501"/>
            <a:ext cx="3391282" cy="1258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function y = sinx(z)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 SINX calculates sin(x)/x for x = 10^(-a),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% where a = 1, ..., z.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format long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a = 1:z;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x = 10.^(-a);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y = (sin(x)./x)';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end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6223630"/>
            <a:ext cx="5783726" cy="1094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ﬁrst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line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of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ﬁle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starts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with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function,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which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identiﬁes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ﬁle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as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  <a:r>
              <a:rPr sz="1000" spc="72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M-ﬁle.</a:t>
            </a:r>
            <a:r>
              <a:rPr sz="1000" spc="5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Editor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colors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this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special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word</a:t>
            </a:r>
            <a:r>
              <a:rPr sz="1000" spc="50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blue.</a:t>
            </a:r>
            <a:r>
              <a:rPr sz="1000" spc="28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ﬁrst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line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of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speciﬁes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name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of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46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and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describes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both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input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arguments</a:t>
            </a:r>
            <a:r>
              <a:rPr sz="1000" spc="-10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(or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parameters)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and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output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values. In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this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example,</a:t>
            </a:r>
            <a:r>
              <a:rPr sz="1000" spc="-10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-1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is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called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LIGUNL+CourierStd"/>
                <a:cs typeface="LIGUNL+CourierStd"/>
              </a:rPr>
              <a:t>sinx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.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ﬁle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name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without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.m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extension</a:t>
            </a:r>
            <a:r>
              <a:rPr sz="1000" spc="44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and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name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should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match.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It</a:t>
            </a:r>
            <a:r>
              <a:rPr sz="1000" spc="43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is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good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practice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to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follow</a:t>
            </a:r>
            <a:r>
              <a:rPr sz="1000" spc="31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ﬁrst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line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of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a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function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M-ﬁle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with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one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or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more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comment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lines</a:t>
            </a:r>
            <a:r>
              <a:rPr sz="1000" spc="25">
                <a:solidFill>
                  <a:srgbClr val="000000"/>
                </a:solidFill>
                <a:latin typeface="FCKEII+TimesLTStd-Roman"/>
                <a:cs typeface="FCKEII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explain-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ing what the M-ﬁle does. If you do, help will automatically retrieve this information. For example: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7276041"/>
            <a:ext cx="3233548" cy="57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&gt;&gt; help sinx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sinx calculates sin(x)/x for x = 10^(-a),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where a = 1, ..., z.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7823831"/>
            <a:ext cx="5783288" cy="488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The following is an example of a call to this function in which z is set to 3 and the value returned is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stored in the default variable </a:t>
            </a:r>
            <a:r>
              <a:rPr sz="1000">
                <a:solidFill>
                  <a:srgbClr val="000000"/>
                </a:solidFill>
                <a:latin typeface="LIGUNL+CourierStd"/>
                <a:cs typeface="LIGUNL+CourierStd"/>
              </a:rPr>
              <a:t>ans</a:t>
            </a:r>
            <a:r>
              <a:rPr sz="1000">
                <a:solidFill>
                  <a:srgbClr val="000000"/>
                </a:solidFill>
                <a:latin typeface="FCKEII+TimesLTStd-Roman"/>
                <a:cs typeface="FCKEII+TimesLTStd-Roman"/>
              </a:rPr>
              <a:t>: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8266641"/>
            <a:ext cx="85725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&gt;&gt; sinx(3)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IGUNL+CourierStd"/>
                <a:cs typeface="LIGUNL+CourierStd"/>
              </a:rPr>
              <a:t>ans =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JCJOD+OptimaLTStd-Bold"/>
                <a:cs typeface="TJCJOD+OptimaLTStd-Bold"/>
              </a:rPr>
              <a:t>22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KDBKAK+OptimaLTStd-Medium"/>
                <a:cs typeface="KDBKAK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KDBKAK+OptimaLTStd-Medium"/>
                <a:cs typeface="KDBKAK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91539" y="773810"/>
            <a:ext cx="134073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0.998334166468282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0.999983333416666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0.999999833333342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461918"/>
            <a:ext cx="1342936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TJCJOD+OptimaLTStd-Bold"/>
                <a:cs typeface="TJCJOD+OptimaLTStd-Bold"/>
              </a:rPr>
              <a:t>1.8</a:t>
            </a:r>
            <a:r>
              <a:rPr sz="1100" spc="824">
                <a:solidFill>
                  <a:srgbClr val="0000FF"/>
                </a:solidFill>
                <a:latin typeface="TJCJOD+OptimaLTStd-Bold"/>
                <a:cs typeface="TJCJOD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TJCJOD+OptimaLTStd-Bold"/>
                <a:cs typeface="TJCJOD+OptimaLTStd-Bold"/>
              </a:rPr>
              <a:t>FUNCTIONS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1705136"/>
            <a:ext cx="5782703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MBVCAR+TimesLTStd-Roman"/>
                <a:cs typeface="MBVCAR+TimesLTStd-Roman"/>
              </a:rPr>
              <a:t>MATLAB</a:t>
            </a:r>
            <a:r>
              <a:rPr sz="1000" spc="107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contains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a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wide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variety</a:t>
            </a:r>
            <a:r>
              <a:rPr sz="1000" spc="88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of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built-in</a:t>
            </a:r>
            <a:r>
              <a:rPr sz="1000" spc="87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functions.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MBVCAR+TimesLTStd-Roman"/>
                <a:cs typeface="MBVCAR+TimesLTStd-Roman"/>
              </a:rPr>
              <a:t>However,</a:t>
            </a:r>
            <a:r>
              <a:rPr sz="1000" spc="10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you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will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often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ﬁnd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it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useful</a:t>
            </a:r>
            <a:r>
              <a:rPr sz="1000" spc="8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to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create your </a:t>
            </a:r>
            <a:r>
              <a:rPr sz="1000" spc="-12">
                <a:solidFill>
                  <a:srgbClr val="000000"/>
                </a:solidFill>
                <a:latin typeface="MBVCAR+TimesLTStd-Roman"/>
                <a:cs typeface="MBVCAR+TimesLTStd-Roman"/>
              </a:rPr>
              <a:t>own</a:t>
            </a:r>
            <a:r>
              <a:rPr sz="1000" spc="12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MBVCAR+TimesLTStd-Roman"/>
                <a:cs typeface="MBVCAR+TimesLTStd-Roman"/>
              </a:rPr>
              <a:t>MATLAB</a:t>
            </a:r>
            <a:r>
              <a:rPr sz="1000" spc="21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functions.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2287414"/>
            <a:ext cx="1758326" cy="336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1.8.1</a:t>
            </a:r>
            <a:r>
              <a:rPr sz="1100" spc="824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B</a:t>
            </a:r>
            <a:r>
              <a:rPr sz="750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uilt</a:t>
            </a:r>
            <a:r>
              <a:rPr sz="1100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-i</a:t>
            </a:r>
            <a:r>
              <a:rPr sz="750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n</a:t>
            </a:r>
            <a:r>
              <a:rPr sz="750" spc="134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f</a:t>
            </a:r>
            <a:r>
              <a:rPr sz="750" spc="12">
                <a:solidFill>
                  <a:srgbClr val="0000FF"/>
                </a:solidFill>
                <a:latin typeface="RMBDBO+OptimaLTStd-Bold-SC700"/>
                <a:cs typeface="RMBDBO+OptimaLTStd-Bold-SC700"/>
              </a:rPr>
              <a:t>unCtions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799" y="2530632"/>
            <a:ext cx="5783579" cy="64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MBVCAR+TimesLTStd-Roman"/>
                <a:cs typeface="MBVCAR+TimesLTStd-Roman"/>
              </a:rPr>
              <a:t>MATLAB</a:t>
            </a:r>
            <a:r>
              <a:rPr sz="1000" spc="46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has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many</a:t>
            </a:r>
            <a:r>
              <a:rPr sz="1000" spc="28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built-in</a:t>
            </a:r>
            <a:r>
              <a:rPr sz="1000" spc="27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functions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such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as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sqrt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cos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sin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tan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log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exp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atan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23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gamma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erf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,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and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besselj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. The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function</a:t>
            </a:r>
            <a:r>
              <a:rPr sz="1000" spc="12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log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is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the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natural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logarithm</a:t>
            </a:r>
            <a:r>
              <a:rPr sz="1000" spc="11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that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is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written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as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-17">
                <a:solidFill>
                  <a:srgbClr val="000000"/>
                </a:solidFill>
                <a:latin typeface="MBVCAR+TimesLTStd-Roman"/>
                <a:cs typeface="MBVCAR+TimesLTStd-Roman"/>
              </a:rPr>
              <a:t>“ln.”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The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base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10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logarithm is represented by the function </a:t>
            </a:r>
            <a:r>
              <a:rPr sz="1000">
                <a:solidFill>
                  <a:srgbClr val="000000"/>
                </a:solidFill>
                <a:latin typeface="JSGNDI+CourierStd"/>
                <a:cs typeface="JSGNDI+CourierStd"/>
              </a:rPr>
              <a:t>log10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in </a:t>
            </a:r>
            <a:r>
              <a:rPr sz="1000" spc="-18">
                <a:solidFill>
                  <a:srgbClr val="000000"/>
                </a:solidFill>
                <a:latin typeface="MBVCAR+TimesLTStd-Roman"/>
                <a:cs typeface="MBVCAR+TimesLTStd-Roman"/>
              </a:rPr>
              <a:t>MATLAB.</a:t>
            </a:r>
            <a:r>
              <a:rPr sz="1000" spc="18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For example: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3166483"/>
            <a:ext cx="113156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&gt;&gt; log(exp(5))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ans =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28700" y="3440802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5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3577962"/>
            <a:ext cx="1268729" cy="8466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&gt;&gt; log10(exp(5))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ans =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2.1715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&gt;&gt; sin(2*pi/5)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ans =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60119" y="4263761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0.9511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4577872"/>
            <a:ext cx="2454078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Symbolic representation can also be used: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4908923"/>
            <a:ext cx="2444877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&gt;&gt; sin(sym('2*pi/5'))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ans =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SGNDI+CourierStd"/>
                <a:cs typeface="JSGNDI+CourierStd"/>
              </a:rPr>
              <a:t>(2^(1/2)*(5^(1/2) + 5)^(1/2))/4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5497352"/>
            <a:ext cx="5783289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1">
                <a:solidFill>
                  <a:srgbClr val="000000"/>
                </a:solidFill>
                <a:latin typeface="MBVCAR+TimesLTStd-Roman"/>
                <a:cs typeface="MBVCAR+TimesLTStd-Roman"/>
              </a:rPr>
              <a:t>MATLAB</a:t>
            </a:r>
            <a:r>
              <a:rPr sz="1000" spc="155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also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contains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many</a:t>
            </a:r>
            <a:r>
              <a:rPr sz="1000" spc="138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linear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algebra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functions.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Consider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a</a:t>
            </a:r>
            <a:r>
              <a:rPr sz="1000" spc="14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system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of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linear</a:t>
            </a:r>
            <a:r>
              <a:rPr sz="1000" spc="134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 spc="10">
                <a:solidFill>
                  <a:srgbClr val="000000"/>
                </a:solidFill>
                <a:latin typeface="MBVCAR+TimesLTStd-Roman"/>
                <a:cs typeface="MBVCAR+TimesLTStd-Roman"/>
              </a:rPr>
              <a:t>equations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given</a:t>
            </a:r>
            <a:r>
              <a:rPr sz="1000" spc="20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by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836466" y="5940963"/>
            <a:ext cx="91474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73">
                <a:solidFill>
                  <a:srgbClr val="000000"/>
                </a:solidFill>
                <a:latin typeface="KRQARH+SymbolMT"/>
                <a:cs typeface="KRQARH+SymbolMT"/>
              </a:rPr>
              <a:t>-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145">
                <a:solidFill>
                  <a:srgbClr val="000000"/>
                </a:solidFill>
                <a:latin typeface="KRQARH+SymbolMT"/>
                <a:cs typeface="KRQARH+SymbolMT"/>
              </a:rPr>
              <a:t>-</a:t>
            </a:r>
            <a:r>
              <a:rPr sz="1000" spc="43">
                <a:solidFill>
                  <a:srgbClr val="000000"/>
                </a:solidFill>
                <a:latin typeface="NKJFHU+TimesLTStd-Roman"/>
                <a:cs typeface="NKJFHU+TimesLTStd-Roman"/>
              </a:rPr>
              <a:t>3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KRQARH+SymbolMT"/>
                <a:cs typeface="KRQARH+SymbolMT"/>
              </a:rPr>
              <a:t>=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KRQARH+SymbolMT"/>
                <a:cs typeface="KRQARH+SymbolMT"/>
              </a:rPr>
              <a:t>-</a:t>
            </a:r>
            <a:r>
              <a:rPr sz="1000">
                <a:solidFill>
                  <a:srgbClr val="000000"/>
                </a:solidFill>
                <a:latin typeface="NKJFHU+TimesLTStd-Roman"/>
                <a:cs typeface="NKJFHU+TimesLTStd-Roman"/>
              </a:rPr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966640" y="60194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KJFHU+TimesLTStd-Roman"/>
                <a:cs typeface="NKJFHU+TimesLTStd-Roman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246467" y="60194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KJFHU+TimesLTStd-Roman"/>
                <a:cs typeface="NKJFHU+TimesLTStd-Roman"/>
              </a:rPr>
              <a:t>3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739231" y="6220363"/>
            <a:ext cx="112229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43">
                <a:solidFill>
                  <a:srgbClr val="000000"/>
                </a:solidFill>
                <a:latin typeface="AILIAA+TimesLTStd-Roman"/>
                <a:cs typeface="AILIAA+TimesLTStd-Roman"/>
              </a:rPr>
              <a:t>5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BUTQE+SymbolMT"/>
                <a:cs typeface="GBUTQE+SymbolMT"/>
              </a:rPr>
              <a:t>+</a:t>
            </a:r>
            <a:r>
              <a:rPr sz="10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75">
                <a:solidFill>
                  <a:srgbClr val="000000"/>
                </a:solidFill>
                <a:latin typeface="AILIAA+TimesLTStd-Roman"/>
                <a:cs typeface="AILIAA+TimesLTStd-Roman"/>
              </a:rPr>
              <a:t>2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3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144">
                <a:solidFill>
                  <a:srgbClr val="000000"/>
                </a:solidFill>
                <a:latin typeface="GBUTQE+SymbolMT"/>
                <a:cs typeface="GBUTQE+SymbolMT"/>
              </a:rPr>
              <a:t>-</a:t>
            </a:r>
            <a:r>
              <a:rPr sz="1000" spc="75">
                <a:solidFill>
                  <a:srgbClr val="000000"/>
                </a:solidFill>
                <a:latin typeface="AILIAA+TimesLTStd-Roman"/>
                <a:cs typeface="AILIAA+TimesLTStd-Roman"/>
              </a:rPr>
              <a:t>6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BUTQE+SymbolMT"/>
                <a:cs typeface="GBUTQE+SymbolMT"/>
              </a:rPr>
              <a:t>=</a:t>
            </a:r>
            <a:r>
              <a:rPr sz="1000" spc="-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AILIAA+TimesLTStd-Roman"/>
                <a:cs typeface="AILIAA+TimesLTStd-Roman"/>
              </a:rPr>
              <a:t>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859483" y="62988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AILIAA+TimesLTStd-Roman"/>
                <a:cs typeface="AILIAA+TimesLTStd-Roman"/>
              </a:rPr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148427" y="62988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AILIAA+TimesLTStd-Roman"/>
                <a:cs typeface="AILIAA+TimesLTStd-Roman"/>
              </a:rPr>
              <a:t>2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38156" y="62988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AILIAA+TimesLTStd-Roman"/>
                <a:cs typeface="AILIAA+TimesLTStd-Roman"/>
              </a:rPr>
              <a:t>3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728516" y="6512463"/>
            <a:ext cx="1136523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BUTQE+SymbolMT"/>
                <a:cs typeface="GBUTQE+SymbolMT"/>
              </a:rPr>
              <a:t>-</a:t>
            </a:r>
            <a:r>
              <a:rPr sz="1000" spc="75">
                <a:solidFill>
                  <a:srgbClr val="000000"/>
                </a:solidFill>
                <a:latin typeface="EBEHUH+TimesLTStd-Roman"/>
                <a:cs typeface="EBEHUH+TimesLTStd-Roman"/>
              </a:rPr>
              <a:t>4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BUTQE+SymbolMT"/>
                <a:cs typeface="GBUTQE+SymbolMT"/>
              </a:rPr>
              <a:t>+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3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144">
                <a:solidFill>
                  <a:srgbClr val="000000"/>
                </a:solidFill>
                <a:latin typeface="GBUTQE+SymbolMT"/>
                <a:cs typeface="GBUTQE+SymbolMT"/>
              </a:rPr>
              <a:t>+</a:t>
            </a:r>
            <a:r>
              <a:rPr sz="1000" spc="61">
                <a:solidFill>
                  <a:srgbClr val="000000"/>
                </a:solidFill>
                <a:latin typeface="EBEHUH+TimesLTStd-Roman"/>
                <a:cs typeface="EBEHUH+TimesLTStd-Roman"/>
              </a:rPr>
              <a:t>8</a:t>
            </a:r>
            <a:r>
              <a:rPr sz="1000">
                <a:solidFill>
                  <a:srgbClr val="000000"/>
                </a:solidFill>
                <a:latin typeface="PPDNLF+TimesLTStd-Italic"/>
                <a:cs typeface="PPDNLF+TimesLTStd-Italic"/>
              </a:rPr>
              <a:t>x</a:t>
            </a:r>
            <a:r>
              <a:rPr sz="10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BUTQE+SymbolMT"/>
                <a:cs typeface="GBUTQE+SymbolMT"/>
              </a:rPr>
              <a:t>=</a:t>
            </a:r>
            <a:r>
              <a:rPr sz="10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BEHUH+TimesLTStd-Roman"/>
                <a:cs typeface="EBEHUH+TimesLTStd-Roman"/>
              </a:rPr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922191" y="65909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EBEHUH+TimesLTStd-Roman"/>
                <a:cs typeface="EBEHUH+TimesLTStd-Roman"/>
              </a:rPr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146069" y="65909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EBEHUH+TimesLTStd-Roman"/>
                <a:cs typeface="EBEHUH+TimesLTStd-Roman"/>
              </a:rPr>
              <a:t>2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33755" y="65909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EBEHUH+TimesLTStd-Roman"/>
                <a:cs typeface="EBEHUH+TimesLTStd-Roman"/>
              </a:rPr>
              <a:t>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6843552"/>
            <a:ext cx="592963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1">
                <a:solidFill>
                  <a:srgbClr val="000000"/>
                </a:solidFill>
                <a:latin typeface="MBVCAR+TimesLTStd-Roman"/>
                <a:cs typeface="MBVCAR+TimesLTStd-Roman"/>
              </a:rPr>
              <a:t>Now</a:t>
            </a:r>
            <a:r>
              <a:rPr sz="1000" spc="12">
                <a:solidFill>
                  <a:srgbClr val="000000"/>
                </a:solidFill>
                <a:latin typeface="MBVCAR+TimesLTStd-Roman"/>
                <a:cs typeface="MBVCAR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let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293541" y="7160163"/>
            <a:ext cx="382952" cy="351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40">
                <a:solidFill>
                  <a:srgbClr val="000000"/>
                </a:solidFill>
                <a:latin typeface="NUQOHE+SymbolMT"/>
                <a:cs typeface="NUQOHE+SymbolMT"/>
              </a:rPr>
              <a:t>é-</a:t>
            </a: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2663412" y="7173832"/>
            <a:ext cx="254127" cy="713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0</a:t>
            </a:r>
          </a:p>
          <a:p>
            <a:pPr marL="0" marR="0">
              <a:lnSpc>
                <a:spcPts val="1115"/>
              </a:lnSpc>
              <a:spcBef>
                <a:spcPts val="3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2</a:t>
            </a:r>
          </a:p>
          <a:p>
            <a:pPr marL="127" marR="0">
              <a:lnSpc>
                <a:spcPts val="1115"/>
              </a:lnSpc>
              <a:spcBef>
                <a:spcPts val="3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1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913523" y="7160163"/>
            <a:ext cx="376919" cy="351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-</a:t>
            </a:r>
            <a:r>
              <a:rPr sz="1000" spc="37">
                <a:solidFill>
                  <a:srgbClr val="000000"/>
                </a:solidFill>
                <a:latin typeface="DKKIDE+TimesLTStd-Roman"/>
                <a:cs typeface="DKKIDE+TimesLTStd-Roman"/>
              </a:rPr>
              <a:t>3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ù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64718" y="7165323"/>
            <a:ext cx="413495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137">
                <a:solidFill>
                  <a:srgbClr val="000000"/>
                </a:solidFill>
                <a:latin typeface="NUQOHE+SymbolMT"/>
                <a:cs typeface="NUQOHE+SymbolMT"/>
              </a:rPr>
              <a:t>é</a:t>
            </a: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x</a:t>
            </a:r>
            <a:r>
              <a:rPr sz="1000" spc="1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ù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072350" y="7160163"/>
            <a:ext cx="433323" cy="351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20">
                <a:solidFill>
                  <a:srgbClr val="000000"/>
                </a:solidFill>
                <a:latin typeface="NUQOHE+SymbolMT"/>
                <a:cs typeface="NUQOHE+SymbolMT"/>
              </a:rPr>
              <a:t>é-</a:t>
            </a:r>
            <a:r>
              <a:rPr sz="1000" spc="52">
                <a:solidFill>
                  <a:srgbClr val="000000"/>
                </a:solidFill>
                <a:latin typeface="DKKIDE+TimesLTStd-Roman"/>
                <a:cs typeface="DKKIDE+TimesLTStd-Roman"/>
              </a:rPr>
              <a:t>2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ù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582193" y="723866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DKKIDE+TimesLTStd-Roman"/>
                <a:cs typeface="DKKIDE+TimesLTStd-Roman"/>
              </a:rPr>
              <a:t>1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293541" y="7285972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051175" y="7285972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64718" y="7285972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638946" y="7285972"/>
            <a:ext cx="239268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072333" y="7285972"/>
            <a:ext cx="239268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66438" y="7286021"/>
            <a:ext cx="239268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2082403" y="7350663"/>
            <a:ext cx="367775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A</a:t>
            </a:r>
            <a:r>
              <a:rPr sz="10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=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293541" y="7364252"/>
            <a:ext cx="344090" cy="388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09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5</a:t>
            </a:r>
          </a:p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2911475" y="7350615"/>
            <a:ext cx="860393" cy="346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-</a:t>
            </a: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6</a:t>
            </a:r>
            <a:r>
              <a:rPr sz="1000" spc="3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,</a:t>
            </a:r>
            <a:r>
              <a:rPr sz="1000" spc="7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x</a:t>
            </a:r>
            <a:r>
              <a:rPr sz="10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=</a:t>
            </a:r>
            <a:r>
              <a:rPr sz="1000" spc="4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x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702430" y="7364252"/>
            <a:ext cx="22225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,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873087" y="7350615"/>
            <a:ext cx="355900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b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=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4160439" y="7364252"/>
            <a:ext cx="255142" cy="5227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1</a:t>
            </a:r>
          </a:p>
          <a:p>
            <a:pPr marL="1142" marR="0">
              <a:lnSpc>
                <a:spcPts val="1115"/>
              </a:lnSpc>
              <a:spcBef>
                <a:spcPts val="3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3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051175" y="7406622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464718" y="7406622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582193" y="7429144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DKKIDE+TimesLTStd-Roman"/>
                <a:cs typeface="DKKIDE+TimesLTStd-Roman"/>
              </a:rPr>
              <a:t>2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2293541" y="7527272"/>
            <a:ext cx="314657" cy="3599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44">
                <a:solidFill>
                  <a:srgbClr val="000000"/>
                </a:solidFill>
                <a:latin typeface="NUQOHE+SymbolMT"/>
                <a:cs typeface="NUQOHE+SymbolMT"/>
              </a:rPr>
              <a:t>ê-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051175" y="7527272"/>
            <a:ext cx="239268" cy="39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  <a:p>
            <a:pPr marL="0" marR="0">
              <a:lnSpc>
                <a:spcPts val="1225"/>
              </a:lnSpc>
              <a:spcBef>
                <a:spcPts val="5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û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464718" y="7527272"/>
            <a:ext cx="413495" cy="359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105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x</a:t>
            </a:r>
            <a:r>
              <a:rPr sz="1000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072333" y="7527272"/>
            <a:ext cx="239284" cy="3985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ê</a:t>
            </a:r>
          </a:p>
          <a:p>
            <a:pPr marL="16" marR="0">
              <a:lnSpc>
                <a:spcPts val="1225"/>
              </a:lnSpc>
              <a:spcBef>
                <a:spcPts val="5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ë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4266406" y="7527321"/>
            <a:ext cx="239299" cy="398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ú</a:t>
            </a:r>
          </a:p>
          <a:p>
            <a:pPr marL="0" marR="0">
              <a:lnSpc>
                <a:spcPts val="1225"/>
              </a:lnSpc>
              <a:spcBef>
                <a:spcPts val="5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û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2417413" y="7554752"/>
            <a:ext cx="25400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4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2944463" y="7554752"/>
            <a:ext cx="25400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KKIDE+TimesLTStd-Roman"/>
                <a:cs typeface="DKKIDE+TimesLTStd-Roman"/>
              </a:rPr>
              <a:t>8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2293541" y="7579724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ë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464718" y="7579724"/>
            <a:ext cx="375395" cy="307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ë</a:t>
            </a:r>
            <a:r>
              <a:rPr sz="1000" spc="7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UQOHE+SymbolMT"/>
                <a:cs typeface="NUQOHE+SymbolMT"/>
              </a:rPr>
              <a:t>û</a:t>
            </a:r>
          </a:p>
          <a:p>
            <a:pPr marL="11826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DKKIDE+TimesLTStd-Roman"/>
                <a:cs typeface="DKKIDE+TimesLTStd-Roman"/>
              </a:rPr>
              <a:t>3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685800" y="7910352"/>
            <a:ext cx="2508408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BVCAR+TimesLTStd-Roman"/>
                <a:cs typeface="MBVCAR+TimesLTStd-Roman"/>
              </a:rPr>
              <a:t>Then the linear system can be expressed as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034903" y="8226963"/>
            <a:ext cx="522605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Ax</a:t>
            </a:r>
            <a:r>
              <a:rPr sz="10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KRQARH+SymbolMT"/>
                <a:cs typeface="KRQARH+SymbolMT"/>
              </a:rPr>
              <a:t>=</a:t>
            </a:r>
            <a:r>
              <a:rPr sz="10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RKEWSG+TimesLTStd-Italic"/>
                <a:cs typeface="RKEWSG+TimesLTStd-Italic"/>
              </a:rPr>
              <a:t>b</a:t>
            </a:r>
          </a:p>
        </p:txBody>
      </p:sp>
      <p:sp>
        <p:nvSpPr>
          <p:cNvPr id="6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OQCQL+OptimaLTStd-Medium"/>
                <a:cs typeface="QOQCQL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QOQCQL+OptimaLTStd-Medium"/>
                <a:cs typeface="QOQCQL+OptimaLTStd-Medium"/>
              </a:rPr>
              <a:t>MATLAB®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NJPQD+OptimaLTStd-Bold"/>
                <a:cs typeface="FNJPQD+OptimaLTStd-Bold"/>
              </a:rPr>
              <a:t>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4620584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The solution to this system can be obtained by using the backslash function (\):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103845"/>
            <a:ext cx="2523744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&gt;&gt; A = [-1 0 -3; 5 2 -6; -4 1 8]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A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60119" y="1378165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-1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5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-4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40179" y="1378165"/>
            <a:ext cx="2400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2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1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83080" y="1378165"/>
            <a:ext cx="30860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-3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-6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8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1789645"/>
            <a:ext cx="134073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&gt;&gt; b = [-2; 1; 3]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b =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60119" y="2063964"/>
            <a:ext cx="30861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-2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1</a:t>
            </a:r>
          </a:p>
          <a:p>
            <a:pPr marL="6858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2475444"/>
            <a:ext cx="85725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&gt;&gt; x = A\b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x =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60119" y="2749764"/>
            <a:ext cx="582930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0.4754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0.8361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0.5082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3488673"/>
            <a:ext cx="2096065" cy="3324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1.8.2</a:t>
            </a:r>
            <a:r>
              <a:rPr sz="1100" spc="824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u</a:t>
            </a:r>
            <a:r>
              <a:rPr sz="750" spc="10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sEr</a:t>
            </a:r>
            <a:r>
              <a:rPr sz="1100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-d</a:t>
            </a:r>
            <a:r>
              <a:rPr sz="750" spc="10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EfinEd</a:t>
            </a:r>
            <a:r>
              <a:rPr sz="750" spc="123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f</a:t>
            </a:r>
            <a:r>
              <a:rPr sz="750" spc="12">
                <a:solidFill>
                  <a:srgbClr val="0000FF"/>
                </a:solidFill>
                <a:latin typeface="IOBPGI+OptimaLTStd-Bold-SC700"/>
                <a:cs typeface="IOBPGI+OptimaLTStd-Bold-SC700"/>
              </a:rPr>
              <a:t>unCtions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3731891"/>
            <a:ext cx="2375065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There are three ways to create functions: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50900" y="4036691"/>
            <a:ext cx="3191046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1.</a:t>
            </a:r>
            <a:r>
              <a:rPr sz="1000" spc="100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Use the </a:t>
            </a:r>
            <a:r>
              <a:rPr sz="1000">
                <a:solidFill>
                  <a:srgbClr val="000000"/>
                </a:solidFill>
                <a:latin typeface="WLFHDB+CourierStd"/>
                <a:cs typeface="WLFHDB+CourierStd"/>
              </a:rPr>
              <a:t>inline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command.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2.</a:t>
            </a:r>
            <a:r>
              <a:rPr sz="1000" spc="100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Create an anonymous function using the </a:t>
            </a:r>
            <a:r>
              <a:rPr sz="1000" spc="250">
                <a:solidFill>
                  <a:srgbClr val="000000"/>
                </a:solidFill>
                <a:latin typeface="WLFHDB+CourierStd"/>
                <a:cs typeface="WLFHDB+CourierStd"/>
              </a:rPr>
              <a:t>@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operator.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3.</a:t>
            </a:r>
            <a:r>
              <a:rPr sz="1000" spc="100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Create in a separate M-ﬁle.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4646291"/>
            <a:ext cx="5784310" cy="945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Anonymous</a:t>
            </a:r>
            <a:r>
              <a:rPr sz="1000" spc="15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or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inline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functions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are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most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useful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for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deﬁning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simple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functions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that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can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be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expressed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in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one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line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and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for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turning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the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output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of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</a:t>
            </a:r>
            <a:r>
              <a:rPr sz="1000" spc="11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symbolic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command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into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function.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Function</a:t>
            </a:r>
            <a:r>
              <a:rPr sz="1000" spc="12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M-ﬁles</a:t>
            </a:r>
            <a:r>
              <a:rPr sz="1000" spc="11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are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useful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for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deﬁning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functions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that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require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several</a:t>
            </a:r>
            <a:r>
              <a:rPr sz="1000" spc="113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intermediate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commands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to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compute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the</a:t>
            </a:r>
            <a:r>
              <a:rPr sz="1000" spc="10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output.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Aꢀseparate</a:t>
            </a:r>
            <a:r>
              <a:rPr sz="1000" spc="-23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M-ﬁle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can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be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created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by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using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the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MABRKW+TimesLTStd-Roman"/>
                <a:cs typeface="MABRKW+TimesLTStd-Roman"/>
              </a:rPr>
              <a:t>MATLAB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 editor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as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mentioned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before.</a:t>
            </a:r>
            <a:r>
              <a:rPr sz="1000" spc="-81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As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an</a:t>
            </a:r>
            <a:r>
              <a:rPr sz="1000" spc="-27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example,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14">
                <a:solidFill>
                  <a:srgbClr val="000000"/>
                </a:solidFill>
                <a:latin typeface="MABRKW+TimesLTStd-Roman"/>
                <a:cs typeface="MABRKW+TimesLTStd-Roman"/>
              </a:rPr>
              <a:t>let’s</a:t>
            </a:r>
            <a:r>
              <a:rPr sz="1000" spc="14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deﬁne the function </a:t>
            </a:r>
            <a:r>
              <a:rPr sz="1000">
                <a:solidFill>
                  <a:srgbClr val="000000"/>
                </a:solidFill>
                <a:latin typeface="TNGSFQ+TimesLTStd-Italic"/>
                <a:cs typeface="TNGSFQ+TimesLTStd-Italic"/>
              </a:rPr>
              <a:t>f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TNGSFQ+TimesLTStd-Italic"/>
                <a:cs typeface="TNGSFQ+TimesLTStd-Italic"/>
              </a:rPr>
              <a:t>x</a:t>
            </a:r>
            <a:r>
              <a:rPr sz="1000" spc="125">
                <a:solidFill>
                  <a:srgbClr val="000000"/>
                </a:solidFill>
                <a:latin typeface="MABRKW+TimesLTStd-Roman"/>
                <a:cs typeface="MABRKW+TimesLTStd-Roman"/>
              </a:rPr>
              <a:t>)=</a:t>
            </a:r>
            <a:r>
              <a:rPr sz="1000">
                <a:solidFill>
                  <a:srgbClr val="000000"/>
                </a:solidFill>
                <a:latin typeface="TNGSFQ+TimesLTStd-Italic"/>
                <a:cs typeface="TNGSFQ+TimesLTStd-Italic"/>
              </a:rPr>
              <a:t>x</a:t>
            </a:r>
            <a:r>
              <a:rPr sz="900" spc="10" baseline="30000">
                <a:solidFill>
                  <a:srgbClr val="000000"/>
                </a:solidFill>
                <a:latin typeface="MABRKW+TimesLTStd-Roman"/>
                <a:cs typeface="MABRKW+TimesLTStd-Roman"/>
              </a:rPr>
              <a:t>3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.</a:t>
            </a:r>
            <a:r>
              <a:rPr sz="1000" spc="-30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MABRKW+TimesLTStd-Roman"/>
                <a:cs typeface="MABRKW+TimesLTStd-Roman"/>
              </a:rPr>
              <a:t>We</a:t>
            </a:r>
            <a:r>
              <a:rPr sz="1000" spc="80">
                <a:solidFill>
                  <a:srgbClr val="000000"/>
                </a:solidFill>
                <a:latin typeface="MABRKW+TimesLTStd-Roman"/>
                <a:cs typeface="MABRK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can use the </a:t>
            </a:r>
            <a:r>
              <a:rPr sz="1000">
                <a:solidFill>
                  <a:srgbClr val="000000"/>
                </a:solidFill>
                <a:latin typeface="WLFHDB+CourierStd"/>
                <a:cs typeface="WLFHDB+CourierStd"/>
              </a:rPr>
              <a:t>inline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command: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5574241"/>
            <a:ext cx="2050542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&gt;&gt; fl = inline('x^3', 'x')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fl =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28700" y="5848561"/>
            <a:ext cx="126873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Inline function: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f1(x) = x^3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6261730"/>
            <a:ext cx="4095095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or we can use the @ operator to deﬁne </a:t>
            </a:r>
            <a:r>
              <a:rPr sz="1000">
                <a:solidFill>
                  <a:srgbClr val="000000"/>
                </a:solidFill>
                <a:latin typeface="TNGSFQ+TimesLTStd-Italic"/>
                <a:cs typeface="TNGSFQ+TimesLTStd-Italic"/>
              </a:rPr>
              <a:t>f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TNGSFQ+TimesLTStd-Italic"/>
                <a:cs typeface="TNGSFQ+TimesLTStd-Italic"/>
              </a:rPr>
              <a:t>x</a:t>
            </a: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) as an anonymous function: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6567382"/>
            <a:ext cx="120014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&gt;&gt; f = @(x) x^3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f =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22960" y="6841701"/>
            <a:ext cx="212940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function_handle with value:</a:t>
            </a:r>
          </a:p>
          <a:p>
            <a:pPr marL="13715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@(x)x^3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38200" y="7252330"/>
            <a:ext cx="4196454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ABRKW+TimesLTStd-Roman"/>
                <a:cs typeface="MABRKW+TimesLTStd-Roman"/>
              </a:rPr>
              <a:t>Once the function is created, we can use it by providing the input value: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7557982"/>
            <a:ext cx="720089" cy="983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&gt;&gt; f1(5)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ans =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125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&gt;&gt; f(5)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ans =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LFHDB+CourierStd"/>
                <a:cs typeface="WLFHDB+CourierStd"/>
              </a:rPr>
              <a:t>125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KEVII+OptimaLTStd-Bold"/>
                <a:cs typeface="EKEVII+OptimaLTStd-Bold"/>
              </a:rPr>
              <a:t>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JNDNN+OptimaLTStd-Medium"/>
                <a:cs typeface="VJNDNN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VJNDNN+OptimaLTStd-Medium"/>
                <a:cs typeface="VJNDNN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2795"/>
            <a:ext cx="5783441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8">
                <a:solidFill>
                  <a:srgbClr val="000000"/>
                </a:solidFill>
                <a:latin typeface="HDGEDN+TimesLTStd-Roman"/>
                <a:cs typeface="HDGEDN+TimesLTStd-Roman"/>
              </a:rPr>
              <a:t>Vectors</a:t>
            </a:r>
            <a:r>
              <a:rPr sz="1000" spc="14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and matrices can also be used as input arguments.</a:t>
            </a:r>
            <a:r>
              <a:rPr sz="1000" spc="-20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Thus, it is a good practice to put a dot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symbol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(.)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right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before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the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mathematical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operators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such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as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*,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/,</a:t>
            </a:r>
            <a:r>
              <a:rPr sz="1000" spc="27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and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^. The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function</a:t>
            </a:r>
            <a:r>
              <a:rPr sz="1000" spc="31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LJMSU+TimesLTStd-Italic"/>
                <a:cs typeface="ALJMSU+TimesLTStd-Italic"/>
              </a:rPr>
              <a:t>f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ALJMSU+TimesLTStd-Italic"/>
                <a:cs typeface="ALJMSU+TimesLTStd-Italic"/>
              </a:rPr>
              <a:t>x</a:t>
            </a:r>
            <a:r>
              <a:rPr sz="1000" spc="125">
                <a:solidFill>
                  <a:srgbClr val="000000"/>
                </a:solidFill>
                <a:latin typeface="HDGEDN+TimesLTStd-Roman"/>
                <a:cs typeface="HDGEDN+TimesLTStd-Roman"/>
              </a:rPr>
              <a:t>)=</a:t>
            </a:r>
            <a:r>
              <a:rPr sz="1000">
                <a:solidFill>
                  <a:srgbClr val="000000"/>
                </a:solidFill>
                <a:latin typeface="ALJMSU+TimesLTStd-Italic"/>
                <a:cs typeface="ALJMSU+TimesLTStd-Italic"/>
              </a:rPr>
              <a:t>x</a:t>
            </a:r>
            <a:r>
              <a:rPr sz="900" baseline="30000">
                <a:solidFill>
                  <a:srgbClr val="000000"/>
                </a:solidFill>
                <a:latin typeface="HDGEDN+TimesLTStd-Roman"/>
                <a:cs typeface="HDGEDN+TimesLTStd-Roman"/>
              </a:rPr>
              <a:t>3</a:t>
            </a:r>
            <a:r>
              <a:rPr sz="900" spc="136" baseline="30000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can</a:t>
            </a:r>
            <a:r>
              <a:rPr sz="1000" spc="25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be</a:t>
            </a:r>
          </a:p>
          <a:p>
            <a:pPr marL="6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redeﬁned using the dot symbol 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368005"/>
            <a:ext cx="126872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&gt;&gt; f = @(x) x.^3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f =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2960" y="1642325"/>
            <a:ext cx="212940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function_handle with value: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@(x)x.^3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2030095"/>
            <a:ext cx="296291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or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2297645"/>
            <a:ext cx="2129409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&gt;&gt; f1 = inline('x.^3', 'x')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f1 =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28700" y="2571965"/>
            <a:ext cx="1268730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Inline function: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f1(x) = x.^3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2982594"/>
            <a:ext cx="5336813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The function deﬁned in this manner can accept a vector as an input argument. For example: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3273005"/>
            <a:ext cx="78866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&gt;&gt; f(2:8)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ans =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28700" y="3547325"/>
            <a:ext cx="24002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8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371599" y="354732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27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783080" y="3547325"/>
            <a:ext cx="2050543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64</a:t>
            </a:r>
            <a:r>
              <a:rPr sz="900" spc="1080">
                <a:solidFill>
                  <a:srgbClr val="000000"/>
                </a:solidFill>
                <a:latin typeface="HVJEGU+CourierStd"/>
                <a:cs typeface="HVJEGU+CourierStd"/>
              </a:rPr>
              <a:t> </a:t>
            </a: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125</a:t>
            </a:r>
            <a:r>
              <a:rPr sz="900" spc="1080">
                <a:solidFill>
                  <a:srgbClr val="000000"/>
                </a:solidFill>
                <a:latin typeface="HVJEGU+CourierStd"/>
                <a:cs typeface="HVJEGU+CourierStd"/>
              </a:rPr>
              <a:t> </a:t>
            </a: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216</a:t>
            </a:r>
            <a:r>
              <a:rPr sz="900" spc="1080">
                <a:solidFill>
                  <a:srgbClr val="000000"/>
                </a:solidFill>
                <a:latin typeface="HVJEGU+CourierStd"/>
                <a:cs typeface="HVJEGU+CourierStd"/>
              </a:rPr>
              <a:t> </a:t>
            </a: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343</a:t>
            </a:r>
            <a:r>
              <a:rPr sz="900" spc="1080">
                <a:solidFill>
                  <a:srgbClr val="000000"/>
                </a:solidFill>
                <a:latin typeface="HVJEGU+CourierStd"/>
                <a:cs typeface="HVJEGU+CourierStd"/>
              </a:rPr>
              <a:t> </a:t>
            </a: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512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3820794"/>
            <a:ext cx="4911077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80">
                <a:solidFill>
                  <a:srgbClr val="000000"/>
                </a:solidFill>
                <a:latin typeface="HDGEDN+TimesLTStd-Roman"/>
                <a:cs typeface="HDGEDN+TimesLTStd-Roman"/>
              </a:rPr>
              <a:t>We</a:t>
            </a:r>
            <a:r>
              <a:rPr sz="1000" spc="80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can also deﬁne a function of more than two independent variables. For example: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4111205"/>
            <a:ext cx="3627883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&gt;&gt; g = @(x, y) x^3 + y^2; g(1,2)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&gt;&gt; g1 = inline('x^3 + y^2', 'x', 'y'); g1(1,2)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4521834"/>
            <a:ext cx="5561729" cy="597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If we want to allow vector–matrix operations in the function, we can deﬁne the function </a:t>
            </a:r>
            <a:r>
              <a:rPr sz="1000">
                <a:solidFill>
                  <a:srgbClr val="000000"/>
                </a:solidFill>
                <a:latin typeface="ALJMSU+TimesLTStd-Italic"/>
                <a:cs typeface="ALJMSU+TimesLTStd-Italic"/>
              </a:rPr>
              <a:t>g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(</a:t>
            </a:r>
            <a:r>
              <a:rPr sz="1000">
                <a:solidFill>
                  <a:srgbClr val="000000"/>
                </a:solidFill>
                <a:latin typeface="ALJMSU+TimesLTStd-Italic"/>
                <a:cs typeface="ALJMSU+TimesLTStd-Italic"/>
              </a:rPr>
              <a:t>x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) as</a:t>
            </a:r>
          </a:p>
          <a:p>
            <a:pPr marL="0" marR="0">
              <a:lnSpc>
                <a:spcPts val="996"/>
              </a:lnSpc>
              <a:spcBef>
                <a:spcPts val="117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&gt;&gt; g = @(x, y) x.^3 + y.^2;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5085714"/>
            <a:ext cx="3186957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For example, we can get function values at two points: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5376125"/>
            <a:ext cx="1419605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&gt;&gt; g([1 2], [3 4])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ans =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960119" y="565044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10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371599" y="5650445"/>
            <a:ext cx="3086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24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6000733"/>
            <a:ext cx="993546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EKEVII+OptimaLTStd-Bold"/>
                <a:cs typeface="EKEVII+OptimaLTStd-Bold"/>
              </a:rPr>
              <a:t>1.9</a:t>
            </a:r>
            <a:r>
              <a:rPr sz="1100" spc="824">
                <a:solidFill>
                  <a:srgbClr val="0000FF"/>
                </a:solidFill>
                <a:latin typeface="EKEVII+OptimaLTStd-Bold"/>
                <a:cs typeface="EKEVII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EKEVII+OptimaLTStd-Bold"/>
                <a:cs typeface="EKEVII+OptimaLTStd-Bold"/>
              </a:rPr>
              <a:t>LOOPS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6243951"/>
            <a:ext cx="5782996" cy="488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HDGEDN+TimesLTStd-Roman"/>
                <a:cs typeface="HDGEDN+TimesLTStd-Roman"/>
              </a:rPr>
              <a:t>MATLAB</a:t>
            </a:r>
            <a:r>
              <a:rPr sz="1000" spc="70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has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four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HDGEDN+TimesLTStd-Roman"/>
                <a:cs typeface="HDGEDN+TimesLTStd-Roman"/>
              </a:rPr>
              <a:t>ﬂow</a:t>
            </a:r>
            <a:r>
              <a:rPr sz="1000" spc="62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control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structures: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the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VJEGU+CourierStd"/>
                <a:cs typeface="HVJEGU+CourierStd"/>
              </a:rPr>
              <a:t>if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statement,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the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VJEGU+CourierStd"/>
                <a:cs typeface="HVJEGU+CourierStd"/>
              </a:rPr>
              <a:t>for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loop,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the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VJEGU+CourierStd"/>
                <a:cs typeface="HVJEGU+CourierStd"/>
              </a:rPr>
              <a:t>while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loop,</a:t>
            </a:r>
            <a:r>
              <a:rPr sz="1000" spc="49">
                <a:solidFill>
                  <a:srgbClr val="000000"/>
                </a:solidFill>
                <a:latin typeface="HDGEDN+TimesLTStd-Roman"/>
                <a:cs typeface="HDGED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and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the </a:t>
            </a:r>
            <a:r>
              <a:rPr sz="1000">
                <a:solidFill>
                  <a:srgbClr val="000000"/>
                </a:solidFill>
                <a:latin typeface="HVJEGU+CourierStd"/>
                <a:cs typeface="HVJEGU+CourierStd"/>
              </a:rPr>
              <a:t>switch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statement.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6737329"/>
            <a:ext cx="1385871" cy="342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RTRCU+OptimaLTStd-Bold-SC700"/>
                <a:cs typeface="HRTRCU+OptimaLTStd-Bold-SC700"/>
              </a:rPr>
              <a:t>1.9.1</a:t>
            </a:r>
            <a:r>
              <a:rPr sz="1100" spc="824">
                <a:solidFill>
                  <a:srgbClr val="0000FF"/>
                </a:solidFill>
                <a:latin typeface="HRTRCU+OptimaLTStd-Bold-SC700"/>
                <a:cs typeface="HRTRCU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VJEGU+CourierStd"/>
                <a:cs typeface="HVJEGU+CourierStd"/>
              </a:rPr>
              <a:t>if</a:t>
            </a:r>
            <a:r>
              <a:rPr sz="1100">
                <a:solidFill>
                  <a:srgbClr val="0000FF"/>
                </a:solidFill>
                <a:latin typeface="HRTRCU+OptimaLTStd-Bold-SC700"/>
                <a:cs typeface="HRTRCU+OptimaLTStd-Bold-SC700"/>
              </a:rPr>
              <a:t>s</a:t>
            </a:r>
            <a:r>
              <a:rPr sz="750">
                <a:solidFill>
                  <a:srgbClr val="0000FF"/>
                </a:solidFill>
                <a:latin typeface="HRTRCU+OptimaLTStd-Bold-SC700"/>
                <a:cs typeface="HRTRCU+OptimaLTStd-Bold-SC700"/>
              </a:rPr>
              <a:t>tatEmEnt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6980547"/>
            <a:ext cx="2386165" cy="336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The simplest form of the </a:t>
            </a:r>
            <a:r>
              <a:rPr sz="1000">
                <a:solidFill>
                  <a:srgbClr val="000000"/>
                </a:solidFill>
                <a:latin typeface="HVJEGU+CourierStd"/>
                <a:cs typeface="HVJEGU+CourierStd"/>
              </a:rPr>
              <a:t>if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statement is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85800" y="7270957"/>
            <a:ext cx="1268729" cy="57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if (expression)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(statements)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end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7818747"/>
            <a:ext cx="5783141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where the </a:t>
            </a:r>
            <a:r>
              <a:rPr sz="1000">
                <a:solidFill>
                  <a:srgbClr val="000000"/>
                </a:solidFill>
                <a:latin typeface="HVJEGU+CourierStd"/>
                <a:cs typeface="HVJEGU+CourierStd"/>
              </a:rPr>
              <a:t>statements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are executed if the elements of </a:t>
            </a:r>
            <a:r>
              <a:rPr sz="1000">
                <a:solidFill>
                  <a:srgbClr val="000000"/>
                </a:solidFill>
                <a:latin typeface="HVJEGU+CourierStd"/>
                <a:cs typeface="HVJEGU+CourierStd"/>
              </a:rPr>
              <a:t>expression</a:t>
            </a: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are all nonzero. For exam-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DGEDN+TimesLTStd-Roman"/>
                <a:cs typeface="HDGEDN+TimesLTStd-Roman"/>
              </a:rPr>
              <a:t>ple, the following code swaps x and y if x is greater than y: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85800" y="8261557"/>
            <a:ext cx="72008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if x &gt; y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960119" y="8398718"/>
            <a:ext cx="78866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VJEGU+CourierStd"/>
                <a:cs typeface="HVJEGU+CourierStd"/>
              </a:rPr>
              <a:t>temp = y;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CCEAH+OptimaLTStd-Medium"/>
                <a:cs typeface="VCCEAH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VCCEAH+OptimaLTStd-Medium"/>
                <a:cs typeface="VCCEAH+OptimaLTStd-Medium"/>
              </a:rPr>
              <a:t>MATLAB®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BVJJB+OptimaLTStd-Bold"/>
                <a:cs typeface="LBVJJB+OptimaLTStd-Bold"/>
              </a:rPr>
              <a:t>25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3810"/>
            <a:ext cx="1062989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4319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y = x;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x = temp;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end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321600"/>
            <a:ext cx="5771458" cy="336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One or more further tests can be added with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elseif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.</a:t>
            </a:r>
            <a:r>
              <a:rPr sz="1000" spc="-18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There must be no space between else and if.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1637178"/>
            <a:ext cx="1220706" cy="3594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1.9.2</a:t>
            </a:r>
            <a:r>
              <a:rPr sz="1100" spc="824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BVMUUH+CourierStd"/>
                <a:cs typeface="BVMUUH+CourierStd"/>
              </a:rPr>
              <a:t>for</a:t>
            </a:r>
            <a:r>
              <a:rPr sz="110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l</a:t>
            </a:r>
            <a:r>
              <a:rPr sz="750" spc="17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oop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1880396"/>
            <a:ext cx="1986864" cy="336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 basic form of the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for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loop is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2147947"/>
            <a:ext cx="2287143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for (variable) = (expression)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(statements)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end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2672876"/>
            <a:ext cx="4908010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For example, the sum of the ﬁrst 25 terms of the harmonic series 1/i is calculated by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2940427"/>
            <a:ext cx="78866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&gt;&gt; s = 0;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3077587"/>
            <a:ext cx="2839212" cy="43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&gt;&gt; for i = 1:25, s = s + 1/i; end, s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s =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60119" y="3351906"/>
            <a:ext cx="58293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3.8160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3602516"/>
            <a:ext cx="5784455" cy="641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Multiple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for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loops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can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be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nested.</a:t>
            </a:r>
            <a:r>
              <a:rPr sz="1000" spc="31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expression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in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for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loop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can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be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matrix,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in</a:t>
            </a:r>
            <a:r>
              <a:rPr sz="1000" spc="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which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case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variable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is assigned the columns of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expression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from ﬁrst to last.</a:t>
            </a:r>
          </a:p>
          <a:p>
            <a:pPr marL="15240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while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loop has the form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5800" y="4197727"/>
            <a:ext cx="1419605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while (expression)</a:t>
            </a:r>
          </a:p>
          <a:p>
            <a:pPr marL="27431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(statements)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end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4745516"/>
            <a:ext cx="4080345" cy="336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statements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are executed as long as the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expression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is true.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5086494"/>
            <a:ext cx="1304239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LBVJJB+OptimaLTStd-Bold"/>
                <a:cs typeface="LBVJJB+OptimaLTStd-Bold"/>
              </a:rPr>
              <a:t>1.10</a:t>
            </a:r>
            <a:r>
              <a:rPr sz="1100" spc="824">
                <a:solidFill>
                  <a:srgbClr val="0000FF"/>
                </a:solidFill>
                <a:latin typeface="LBVJJB+OptimaLTStd-Bold"/>
                <a:cs typeface="LBVJJB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LBVJJB+OptimaLTStd-Bold"/>
                <a:cs typeface="LBVJJB+OptimaLTStd-Bold"/>
              </a:rPr>
              <a:t>GRAPHICS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5340490"/>
            <a:ext cx="2148213" cy="34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1.10.1</a:t>
            </a:r>
            <a:r>
              <a:rPr sz="1100" spc="824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p</a:t>
            </a:r>
            <a:r>
              <a:rPr sz="75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lotting</a:t>
            </a:r>
            <a:r>
              <a:rPr sz="750" spc="125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 </a:t>
            </a:r>
            <a:r>
              <a:rPr sz="750" spc="12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With</a:t>
            </a:r>
            <a:r>
              <a:rPr sz="750" spc="121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BVMUUH+CourierStd"/>
                <a:cs typeface="BVMUUH+CourierStd"/>
              </a:rPr>
              <a:t>ezplot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5583708"/>
            <a:ext cx="5784310" cy="641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simplest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way</a:t>
            </a:r>
            <a:r>
              <a:rPr sz="1000" spc="153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to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graph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function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of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one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variable</a:t>
            </a:r>
            <a:r>
              <a:rPr sz="1000" spc="152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is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with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ezplot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.</a:t>
            </a:r>
            <a:r>
              <a:rPr sz="1000" spc="13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149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ezplot</a:t>
            </a:r>
            <a:r>
              <a:rPr sz="1000" spc="-200">
                <a:solidFill>
                  <a:srgbClr val="000000"/>
                </a:solidFill>
                <a:latin typeface="BVMUUH+CourierStd"/>
                <a:cs typeface="BVMUUH+CourierStd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function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expects</a:t>
            </a:r>
            <a:r>
              <a:rPr sz="1000" spc="28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string,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symbolic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expression,</a:t>
            </a:r>
            <a:r>
              <a:rPr sz="1000" spc="27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or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an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anonymous</a:t>
            </a:r>
            <a:r>
              <a:rPr sz="1000" spc="27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function,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representing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function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to</a:t>
            </a:r>
            <a:r>
              <a:rPr sz="1000" spc="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be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plotted.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For</a:t>
            </a:r>
            <a:r>
              <a:rPr sz="1000" spc="-43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example,</a:t>
            </a:r>
            <a:r>
              <a:rPr sz="1000" spc="-47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to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plot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JBQIEU+TimesLTStd-Italic"/>
                <a:cs typeface="JBQIEU+TimesLTStd-Italic"/>
              </a:rPr>
              <a:t>x</a:t>
            </a:r>
            <a:r>
              <a:rPr sz="900" baseline="30000">
                <a:solidFill>
                  <a:srgbClr val="000000"/>
                </a:solidFill>
                <a:latin typeface="NPUJSP+TimesLTStd-Roman"/>
                <a:cs typeface="NPUJSP+TimesLTStd-Roman"/>
              </a:rPr>
              <a:t>3</a:t>
            </a:r>
            <a:r>
              <a:rPr sz="900" spc="-15" baseline="3000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 spc="62">
                <a:solidFill>
                  <a:srgbClr val="000000"/>
                </a:solidFill>
                <a:latin typeface="NPUJSP+TimesLTStd-Roman"/>
                <a:cs typeface="NPUJSP+TimesLTStd-Roman"/>
              </a:rPr>
              <a:t>−4</a:t>
            </a:r>
            <a:r>
              <a:rPr sz="1000" spc="125">
                <a:solidFill>
                  <a:srgbClr val="000000"/>
                </a:solidFill>
                <a:latin typeface="JBQIEU+TimesLTStd-Italic"/>
                <a:cs typeface="JBQIEU+TimesLTStd-Italic"/>
              </a:rPr>
              <a:t>x</a:t>
            </a:r>
            <a:r>
              <a:rPr sz="1000" spc="125">
                <a:solidFill>
                  <a:srgbClr val="000000"/>
                </a:solidFill>
                <a:latin typeface="NPUJSP+TimesLTStd-Roman"/>
                <a:cs typeface="NPUJSP+TimesLTStd-Roman"/>
              </a:rPr>
              <a:t>+3</a:t>
            </a:r>
            <a:r>
              <a:rPr sz="1000" spc="-17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on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interval</a:t>
            </a:r>
            <a:r>
              <a:rPr sz="1000" spc="-46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–3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to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3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using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string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form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of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ezplot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,</a:t>
            </a:r>
            <a:r>
              <a:rPr sz="1000" spc="-5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enter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6168759"/>
            <a:ext cx="2681478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&gt;&gt; ezplot('x^3 - 4*x + 3', [-3 3])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6432068"/>
            <a:ext cx="5782557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plot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will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appear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on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screen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in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NPUJSP+TimesLTStd-Roman"/>
                <a:cs typeface="NPUJSP+TimesLTStd-Roman"/>
              </a:rPr>
              <a:t>new</a:t>
            </a:r>
            <a:r>
              <a:rPr sz="1000" spc="52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window</a:t>
            </a:r>
            <a:r>
              <a:rPr sz="1000" spc="4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labeled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“Figure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1.”</a:t>
            </a:r>
            <a:r>
              <a:rPr sz="1000" spc="7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Using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symbolic</a:t>
            </a:r>
            <a:r>
              <a:rPr sz="1000" spc="4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expres-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sion, you can produce the plot in </a:t>
            </a:r>
            <a:r>
              <a:rPr sz="1000">
                <a:solidFill>
                  <a:srgbClr val="0000FF"/>
                </a:solidFill>
                <a:latin typeface="NPUJSP+TimesLTStd-Roman"/>
                <a:cs typeface="NPUJSP+TimesLTStd-Roman"/>
              </a:rPr>
              <a:t>Figure 1.8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with the following input: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6864718"/>
            <a:ext cx="3312415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&gt;&gt; syms x, ezplot('x^3 - 4*x + 3', [-3 3])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7128028"/>
            <a:ext cx="4228439" cy="336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An anonymous function can also be used as the argument to </a:t>
            </a:r>
            <a:r>
              <a:rPr sz="1000">
                <a:solidFill>
                  <a:srgbClr val="000000"/>
                </a:solidFill>
                <a:latin typeface="BVMUUH+CourierStd"/>
                <a:cs typeface="BVMUUH+CourierStd"/>
              </a:rPr>
              <a:t>ezplot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7395579"/>
            <a:ext cx="2996947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&gt;&gt; ezplot(@(x) x.^3 - 4*x + 3, [-3 3])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7720467"/>
            <a:ext cx="1825699" cy="3347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1.10.2</a:t>
            </a:r>
            <a:r>
              <a:rPr sz="1100" spc="824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m</a:t>
            </a:r>
            <a:r>
              <a:rPr sz="750" spc="11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odifying</a:t>
            </a:r>
            <a:r>
              <a:rPr sz="750" spc="122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g</a:t>
            </a:r>
            <a:r>
              <a:rPr sz="750" spc="12">
                <a:solidFill>
                  <a:srgbClr val="0000FF"/>
                </a:solidFill>
                <a:latin typeface="HCWMBI+OptimaLTStd-Bold-SC700"/>
                <a:cs typeface="HCWMBI+OptimaLTStd-Bold-SC700"/>
              </a:rPr>
              <a:t>raphs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7963685"/>
            <a:ext cx="5784601" cy="484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graph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can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be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modiﬁed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in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number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of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ways.</a:t>
            </a:r>
            <a:r>
              <a:rPr sz="1000" spc="-125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NPUJSP+TimesLTStd-Roman"/>
                <a:cs typeface="NPUJSP+TimesLTStd-Roman"/>
              </a:rPr>
              <a:t>You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 can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change</a:t>
            </a:r>
            <a:r>
              <a:rPr sz="1000" spc="-36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title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above</a:t>
            </a:r>
            <a:r>
              <a:rPr sz="1000" spc="-28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the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graph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in</a:t>
            </a:r>
            <a:r>
              <a:rPr sz="1000" spc="-34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NPUJSP+TimesLTStd-Roman"/>
                <a:cs typeface="NPUJSP+TimesLTStd-Roman"/>
              </a:rPr>
              <a:t>Figure</a:t>
            </a:r>
            <a:r>
              <a:rPr sz="1000" spc="-34">
                <a:solidFill>
                  <a:srgbClr val="0000FF"/>
                </a:solidFill>
                <a:latin typeface="NPUJSP+TimesLTStd-Roman"/>
                <a:cs typeface="NPUJSP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NPUJSP+TimesLTStd-Roman"/>
                <a:cs typeface="NPUJSP+TimesLTStd-Roman"/>
              </a:rPr>
              <a:t>1.8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PUJSP+TimesLTStd-Roman"/>
                <a:cs typeface="NPUJSP+TimesLTStd-Roman"/>
              </a:rPr>
              <a:t>by typing in the Command</a:t>
            </a:r>
            <a:r>
              <a:rPr sz="1000" spc="-30">
                <a:solidFill>
                  <a:srgbClr val="000000"/>
                </a:solidFill>
                <a:latin typeface="NPUJSP+TimesLTStd-Roman"/>
                <a:cs typeface="NPUJSP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NPUJSP+TimesLTStd-Roman"/>
                <a:cs typeface="NPUJSP+TimesLTStd-Roman"/>
              </a:rPr>
              <a:t>Window: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85800" y="8406495"/>
            <a:ext cx="3233548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VMUUH+CourierStd"/>
                <a:cs typeface="BVMUUH+CourierStd"/>
              </a:rPr>
              <a:t>&gt;&gt; title 'Plot of a 3rd-order polynomial'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object 1"/>
          <p:cNvSpPr/>
          <p:nvPr/>
        </p:nvSpPr>
        <p:spPr>
          <a:xfrm>
            <a:off x="1808356" y="966085"/>
            <a:ext cx="2912669" cy="230459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659635" y="5493080"/>
            <a:ext cx="3081527" cy="274502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PLWL+OptimaLTStd-Bold"/>
                <a:cs typeface="AQPLWL+OptimaLTStd-Bold"/>
              </a:rPr>
              <a:t>26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FHOML+OptimaLTStd-Medium"/>
                <a:cs typeface="PFHOML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PFHOML+OptimaLTStd-Medium"/>
                <a:cs typeface="PFHOML+OptimaLTStd-Medium"/>
              </a:rPr>
              <a:t>MATLAB®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52994" y="812035"/>
            <a:ext cx="575665" cy="317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ARKIJN+WarnockPro-It"/>
                <a:cs typeface="ARKIJN+WarnockPro-It"/>
              </a:rPr>
              <a:t>x</a:t>
            </a:r>
            <a:r>
              <a:rPr sz="900" baseline="37500">
                <a:solidFill>
                  <a:srgbClr val="000000"/>
                </a:solidFill>
                <a:latin typeface="SRFCON+WarnockPro-Regular"/>
                <a:cs typeface="SRFCON+WarnockPro-Regular"/>
              </a:rPr>
              <a:t>3</a:t>
            </a:r>
            <a:r>
              <a:rPr sz="900" spc="-135" baseline="375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 spc="83">
                <a:solidFill>
                  <a:srgbClr val="000000"/>
                </a:solidFill>
                <a:latin typeface="SRFCON+WarnockPro-Regular"/>
                <a:cs typeface="SRFCON+WarnockPro-Regular"/>
              </a:rPr>
              <a:t>–4</a:t>
            </a:r>
            <a:r>
              <a:rPr sz="800" spc="120">
                <a:solidFill>
                  <a:srgbClr val="000000"/>
                </a:solidFill>
                <a:latin typeface="ARKIJN+WarnockPro-It"/>
                <a:cs typeface="ARKIJN+WarnockPro-It"/>
              </a:rPr>
              <a:t>x</a:t>
            </a: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+</a:t>
            </a:r>
            <a:r>
              <a:rPr sz="800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72672" y="932759"/>
            <a:ext cx="254406" cy="800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12</a:t>
            </a:r>
          </a:p>
          <a:p>
            <a:pPr marL="0" marR="0">
              <a:lnSpc>
                <a:spcPts val="1186"/>
              </a:lnSpc>
              <a:spcBef>
                <a:spcPts val="72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10</a:t>
            </a:r>
          </a:p>
          <a:p>
            <a:pPr marL="51003" marR="0">
              <a:lnSpc>
                <a:spcPts val="1186"/>
              </a:lnSpc>
              <a:spcBef>
                <a:spcPts val="77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8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23675" y="1679213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6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23675" y="192803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23675" y="2176849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23683" y="2425467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662205" y="2674247"/>
            <a:ext cx="264871" cy="5518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–2</a:t>
            </a:r>
          </a:p>
          <a:p>
            <a:pPr marL="0" marR="0">
              <a:lnSpc>
                <a:spcPts val="1186"/>
              </a:lnSpc>
              <a:spcBef>
                <a:spcPts val="72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–4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662205" y="320998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–6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741642" y="327809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–3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231964" y="327809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–2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716900" y="327809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–1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239148" y="3278094"/>
            <a:ext cx="204586" cy="432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0</a:t>
            </a:r>
          </a:p>
          <a:p>
            <a:pPr marL="3012" marR="0">
              <a:lnSpc>
                <a:spcPts val="102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ARKIJN+WarnockPro-It"/>
                <a:cs typeface="ARKIJN+WarnockPro-It"/>
              </a:rPr>
              <a:t>x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723960" y="327809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08415" y="3278107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687561" y="3278107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RFCON+WarnockPro-Regular"/>
                <a:cs typeface="SRFCON+WarnockPro-Regular"/>
              </a:rPr>
              <a:t>3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3721222"/>
            <a:ext cx="291426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PLWL+OptimaLTStd-Bold"/>
                <a:cs typeface="AQPLWL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AQPLWL+OptimaLTStd-Bold"/>
                <a:cs typeface="AQPLWL+OptimaLTStd-Bold"/>
              </a:rPr>
              <a:t> </a:t>
            </a:r>
            <a:r>
              <a:rPr sz="900">
                <a:solidFill>
                  <a:srgbClr val="000000"/>
                </a:solidFill>
                <a:latin typeface="AQPLWL+OptimaLTStd-Bold"/>
                <a:cs typeface="AQPLWL+OptimaLTStd-Bold"/>
              </a:rPr>
              <a:t>1.8</a:t>
            </a:r>
            <a:r>
              <a:rPr sz="900" spc="675">
                <a:solidFill>
                  <a:srgbClr val="000000"/>
                </a:solidFill>
                <a:latin typeface="AQPLWL+OptimaLTStd-Bold"/>
                <a:cs typeface="AQPLWL+OptimaLTStd-Bold"/>
              </a:rPr>
              <a:t> </a:t>
            </a:r>
            <a:r>
              <a:rPr sz="900">
                <a:solidFill>
                  <a:srgbClr val="000000"/>
                </a:solidFill>
                <a:latin typeface="AENKMK+TimesLTStd-Roman"/>
                <a:cs typeface="AENKMK+TimesLTStd-Roman"/>
              </a:rPr>
              <a:t>Plot of </a:t>
            </a:r>
            <a:r>
              <a:rPr sz="900">
                <a:solidFill>
                  <a:srgbClr val="000000"/>
                </a:solidFill>
                <a:latin typeface="KANOIO+TimesLTStd-Italic"/>
                <a:cs typeface="KANOIO+TimesLTStd-Italic"/>
              </a:rPr>
              <a:t>x</a:t>
            </a:r>
            <a:r>
              <a:rPr sz="800" baseline="30000">
                <a:solidFill>
                  <a:srgbClr val="000000"/>
                </a:solidFill>
                <a:latin typeface="AENKMK+TimesLTStd-Roman"/>
                <a:cs typeface="AENKMK+TimesLTStd-Roman"/>
              </a:rPr>
              <a:t>3</a:t>
            </a:r>
            <a:r>
              <a:rPr sz="800" spc="-20" baseline="30000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900" spc="56">
                <a:solidFill>
                  <a:srgbClr val="000000"/>
                </a:solidFill>
                <a:latin typeface="AENKMK+TimesLTStd-Roman"/>
                <a:cs typeface="AENKMK+TimesLTStd-Roman"/>
              </a:rPr>
              <a:t>−4</a:t>
            </a:r>
            <a:r>
              <a:rPr sz="900" spc="112">
                <a:solidFill>
                  <a:srgbClr val="000000"/>
                </a:solidFill>
                <a:latin typeface="KANOIO+TimesLTStd-Italic"/>
                <a:cs typeface="KANOIO+TimesLTStd-Italic"/>
              </a:rPr>
              <a:t>x</a:t>
            </a:r>
            <a:r>
              <a:rPr sz="900" spc="112">
                <a:solidFill>
                  <a:srgbClr val="000000"/>
                </a:solidFill>
                <a:latin typeface="AENKMK+TimesLTStd-Roman"/>
                <a:cs typeface="AENKMK+TimesLTStd-Roman"/>
              </a:rPr>
              <a:t>+3</a:t>
            </a:r>
            <a:r>
              <a:rPr sz="900" spc="-112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900">
                <a:solidFill>
                  <a:srgbClr val="000000"/>
                </a:solidFill>
                <a:latin typeface="AENKMK+TimesLTStd-Roman"/>
                <a:cs typeface="AENKMK+TimesLTStd-Roman"/>
              </a:rPr>
              <a:t>on the interval [−3, 3].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799" y="4018047"/>
            <a:ext cx="5783872" cy="1246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same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change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can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be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made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directly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in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ﬁgure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window</a:t>
            </a:r>
            <a:r>
              <a:rPr sz="1000" spc="56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by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selecting Axes</a:t>
            </a:r>
            <a:r>
              <a:rPr sz="1000" spc="56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Properties…</a:t>
            </a:r>
            <a:r>
              <a:rPr sz="1000" spc="5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from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Edit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menu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at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top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of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ﬁgure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AENKMK+TimesLTStd-Roman"/>
                <a:cs typeface="AENKMK+TimesLTStd-Roman"/>
              </a:rPr>
              <a:t>window,</a:t>
            </a:r>
            <a:r>
              <a:rPr sz="1000" spc="-11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as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shown</a:t>
            </a:r>
            <a:r>
              <a:rPr sz="1000" spc="-20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in</a:t>
            </a:r>
            <a:r>
              <a:rPr sz="1000" spc="-20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AENKMK+TimesLTStd-Roman"/>
                <a:cs typeface="AENKMK+TimesLTStd-Roman"/>
              </a:rPr>
              <a:t>Figure</a:t>
            </a:r>
            <a:r>
              <a:rPr sz="1000" spc="-27">
                <a:solidFill>
                  <a:srgbClr val="0000FF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AENKMK+TimesLTStd-Roman"/>
                <a:cs typeface="AENKMK+TimesLTStd-Roman"/>
              </a:rPr>
              <a:t>1.9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.</a:t>
            </a:r>
            <a:r>
              <a:rPr sz="1000" spc="-116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 spc="-37">
                <a:solidFill>
                  <a:srgbClr val="000000"/>
                </a:solidFill>
                <a:latin typeface="AENKMK+TimesLTStd-Roman"/>
                <a:cs typeface="AENKMK+TimesLTStd-Roman"/>
              </a:rPr>
              <a:t>You</a:t>
            </a:r>
            <a:r>
              <a:rPr sz="1000" spc="10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can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just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type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-2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AENKMK+TimesLTStd-Roman"/>
                <a:cs typeface="AENKMK+TimesLTStd-Roman"/>
              </a:rPr>
              <a:t>new</a:t>
            </a:r>
            <a:r>
              <a:rPr sz="1000" spc="-14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title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in the box marked </a:t>
            </a:r>
            <a:r>
              <a:rPr sz="1000" spc="-15">
                <a:solidFill>
                  <a:srgbClr val="000000"/>
                </a:solidFill>
                <a:latin typeface="AENKMK+TimesLTStd-Roman"/>
                <a:cs typeface="AENKMK+TimesLTStd-Roman"/>
              </a:rPr>
              <a:t>“Title.”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37">
                <a:solidFill>
                  <a:srgbClr val="000000"/>
                </a:solidFill>
                <a:latin typeface="AENKMK+TimesLTStd-Roman"/>
                <a:cs typeface="AENKMK+TimesLTStd-Roman"/>
              </a:rPr>
              <a:t>You</a:t>
            </a:r>
            <a:r>
              <a:rPr sz="1000" spc="46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can add a label on the vertical</a:t>
            </a:r>
            <a:r>
              <a:rPr sz="1000" spc="10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axis with </a:t>
            </a:r>
            <a:r>
              <a:rPr sz="1000">
                <a:solidFill>
                  <a:srgbClr val="000000"/>
                </a:solidFill>
                <a:latin typeface="NAHRBN+CourierStd"/>
                <a:cs typeface="NAHRBN+CourierStd"/>
              </a:rPr>
              <a:t>ylabel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or change the label on the horizontal axis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with </a:t>
            </a:r>
            <a:r>
              <a:rPr sz="1000">
                <a:solidFill>
                  <a:srgbClr val="000000"/>
                </a:solidFill>
                <a:latin typeface="NAHRBN+CourierStd"/>
                <a:cs typeface="NAHRBN+CourierStd"/>
              </a:rPr>
              <a:t>xlabel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.</a:t>
            </a:r>
            <a:r>
              <a:rPr sz="1000" spc="-47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Also, you can change the horizontal and vertical ranges of the graph with the </a:t>
            </a:r>
            <a:r>
              <a:rPr sz="1000">
                <a:solidFill>
                  <a:srgbClr val="000000"/>
                </a:solidFill>
                <a:latin typeface="NAHRBN+CourierStd"/>
                <a:cs typeface="NAHRBN+CourierStd"/>
              </a:rPr>
              <a:t>axis</a:t>
            </a:r>
          </a:p>
          <a:p>
            <a:pPr marL="0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command.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For</a:t>
            </a:r>
            <a:r>
              <a:rPr sz="1000" spc="100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example,</a:t>
            </a:r>
            <a:r>
              <a:rPr sz="1000" spc="95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to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conﬁne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horizontal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range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to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interval</a:t>
            </a:r>
            <a:r>
              <a:rPr sz="1000" spc="98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from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–2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to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2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and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the</a:t>
            </a:r>
            <a:r>
              <a:rPr sz="1000" spc="93">
                <a:solidFill>
                  <a:srgbClr val="000000"/>
                </a:solidFill>
                <a:latin typeface="AENKMK+TimesLTStd-Roman"/>
                <a:cs typeface="AENKMK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vertical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AENKMK+TimesLTStd-Roman"/>
                <a:cs typeface="AENKMK+TimesLTStd-Roman"/>
              </a:rPr>
              <a:t>range to the interval from –2 to 8, type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5174598"/>
            <a:ext cx="1656207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AHRBN+CourierStd"/>
                <a:cs typeface="NAHRBN+CourierStd"/>
              </a:rPr>
              <a:t>&gt;&gt; axis ([-2 2 -2 8])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8400769"/>
            <a:ext cx="2507576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PLWL+OptimaLTStd-Bold"/>
                <a:cs typeface="AQPLWL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AQPLWL+OptimaLTStd-Bold"/>
                <a:cs typeface="AQPLWL+OptimaLTStd-Bold"/>
              </a:rPr>
              <a:t> </a:t>
            </a:r>
            <a:r>
              <a:rPr sz="900">
                <a:solidFill>
                  <a:srgbClr val="000000"/>
                </a:solidFill>
                <a:latin typeface="AQPLWL+OptimaLTStd-Bold"/>
                <a:cs typeface="AQPLWL+OptimaLTStd-Bold"/>
              </a:rPr>
              <a:t>1.9</a:t>
            </a:r>
            <a:r>
              <a:rPr sz="900" spc="675">
                <a:solidFill>
                  <a:srgbClr val="000000"/>
                </a:solidFill>
                <a:latin typeface="AQPLWL+OptimaLTStd-Bold"/>
                <a:cs typeface="AQPLWL+OptimaLTStd-Bold"/>
              </a:rPr>
              <a:t> </a:t>
            </a:r>
            <a:r>
              <a:rPr sz="900">
                <a:solidFill>
                  <a:srgbClr val="000000"/>
                </a:solidFill>
                <a:latin typeface="AENKMK+TimesLTStd-Roman"/>
                <a:cs typeface="AENKMK+TimesLTStd-Roman"/>
              </a:rPr>
              <a:t>Edit menu of the ﬁgure </a:t>
            </a:r>
            <a:r>
              <a:rPr sz="900" spc="-14">
                <a:solidFill>
                  <a:srgbClr val="000000"/>
                </a:solidFill>
                <a:latin typeface="AENKMK+TimesLTStd-Roman"/>
                <a:cs typeface="AENKMK+TimesLTStd-Roman"/>
              </a:rPr>
              <a:t>window.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object 1"/>
          <p:cNvSpPr/>
          <p:nvPr/>
        </p:nvSpPr>
        <p:spPr>
          <a:xfrm>
            <a:off x="1758046" y="5747740"/>
            <a:ext cx="2946196" cy="233050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NOIDA+OptimaLTStd-Medium"/>
                <a:cs typeface="ANOIDA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ANOIDA+OptimaLTStd-Medium"/>
                <a:cs typeface="ANOIDA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NNWUA+OptimaLTStd-Bold"/>
                <a:cs typeface="FNNWUA+OptimaLTStd-Bold"/>
              </a:rPr>
              <a:t>27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772795"/>
            <a:ext cx="5784456" cy="94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ﬁrst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two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numbers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are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range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horizontal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axis,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last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two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numbers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are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range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vertical</a:t>
            </a:r>
            <a:r>
              <a:rPr sz="1000" spc="4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axis.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Both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ranges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must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be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included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UHJTAQ+TimesLTStd-Roman"/>
                <a:cs typeface="UHJTAQ+TimesLTStd-Roman"/>
              </a:rPr>
              <a:t>even</a:t>
            </a:r>
            <a:r>
              <a:rPr sz="1000" spc="52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if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only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one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is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changed.</a:t>
            </a:r>
            <a:r>
              <a:rPr sz="1000" spc="2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UHJTAQ+TimesLTStd-Roman"/>
                <a:cs typeface="UHJTAQ+TimesLTStd-Roman"/>
              </a:rPr>
              <a:t>To</a:t>
            </a:r>
            <a:r>
              <a:rPr sz="1000" spc="12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make</a:t>
            </a:r>
            <a:r>
              <a:rPr sz="1000" spc="43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shape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 graph square, type </a:t>
            </a:r>
            <a:r>
              <a:rPr sz="1000">
                <a:solidFill>
                  <a:srgbClr val="000000"/>
                </a:solidFill>
                <a:latin typeface="QFLRWU+CourierStd"/>
                <a:cs typeface="QFLRWU+CourierStd"/>
              </a:rPr>
              <a:t>axis square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.</a:t>
            </a:r>
            <a:r>
              <a:rPr sz="1000" spc="-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This command also makes the scale the same on both axes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if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x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y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ranges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have</a:t>
            </a:r>
            <a:r>
              <a:rPr sz="1000" spc="2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equal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length.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For</a:t>
            </a:r>
            <a:r>
              <a:rPr sz="1000" spc="2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ranges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any</a:t>
            </a:r>
            <a:r>
              <a:rPr sz="1000" spc="2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lengths,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you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can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force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same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scale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on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both axes without changing the shape by typing </a:t>
            </a:r>
            <a:r>
              <a:rPr sz="1000">
                <a:solidFill>
                  <a:srgbClr val="000000"/>
                </a:solidFill>
                <a:latin typeface="QFLRWU+CourierStd"/>
                <a:cs typeface="QFLRWU+CourierStd"/>
              </a:rPr>
              <a:t>axis equal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1685273"/>
            <a:ext cx="2013245" cy="342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PKEEVT+OptimaLTStd-Bold-SC700"/>
                <a:cs typeface="PKEEVT+OptimaLTStd-Bold-SC700"/>
              </a:rPr>
              <a:t>1.10.3</a:t>
            </a:r>
            <a:r>
              <a:rPr sz="1100" spc="824">
                <a:solidFill>
                  <a:srgbClr val="0000FF"/>
                </a:solidFill>
                <a:latin typeface="PKEEVT+OptimaLTStd-Bold-SC700"/>
                <a:cs typeface="PKEEVT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PKEEVT+OptimaLTStd-Bold-SC700"/>
                <a:cs typeface="PKEEVT+OptimaLTStd-Bold-SC700"/>
              </a:rPr>
              <a:t>g</a:t>
            </a:r>
            <a:r>
              <a:rPr sz="750" spc="11">
                <a:solidFill>
                  <a:srgbClr val="0000FF"/>
                </a:solidFill>
                <a:latin typeface="PKEEVT+OptimaLTStd-Bold-SC700"/>
                <a:cs typeface="PKEEVT+OptimaLTStd-Bold-SC700"/>
              </a:rPr>
              <a:t>raphing</a:t>
            </a:r>
            <a:r>
              <a:rPr sz="750" spc="121">
                <a:solidFill>
                  <a:srgbClr val="0000FF"/>
                </a:solidFill>
                <a:latin typeface="PKEEVT+OptimaLTStd-Bold-SC700"/>
                <a:cs typeface="PKEEVT+OptimaLTStd-Bold-SC700"/>
              </a:rPr>
              <a:t> </a:t>
            </a:r>
            <a:r>
              <a:rPr sz="750" spc="12">
                <a:solidFill>
                  <a:srgbClr val="0000FF"/>
                </a:solidFill>
                <a:latin typeface="PKEEVT+OptimaLTStd-Bold-SC700"/>
                <a:cs typeface="PKEEVT+OptimaLTStd-Bold-SC700"/>
              </a:rPr>
              <a:t>With</a:t>
            </a:r>
            <a:r>
              <a:rPr sz="750" spc="121">
                <a:solidFill>
                  <a:srgbClr val="0000FF"/>
                </a:solidFill>
                <a:latin typeface="PKEEVT+OptimaLTStd-Bold-SC700"/>
                <a:cs typeface="PKEEVT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QFLRWU+CourierStd"/>
                <a:cs typeface="QFLRWU+CourierStd"/>
              </a:rPr>
              <a:t>plot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1928491"/>
            <a:ext cx="5783287" cy="484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FLRWU+CourierStd"/>
                <a:cs typeface="QFLRWU+CourierStd"/>
              </a:rPr>
              <a:t>plot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function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works on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vectors</a:t>
            </a:r>
            <a:r>
              <a:rPr sz="1000" spc="-1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numerical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data.</a:t>
            </a:r>
            <a:r>
              <a:rPr sz="1000" spc="-3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basic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syntax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is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FLRWU+CourierStd"/>
                <a:cs typeface="QFLRWU+CourierStd"/>
              </a:rPr>
              <a:t>plot(X,Y)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,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where</a:t>
            </a:r>
            <a:r>
              <a:rPr sz="1000" spc="-1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X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-89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Y are vectors of the same length. For example: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800" y="2335742"/>
            <a:ext cx="2996947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X = [1 2 5]; Y = [4 2 8]; plot(X,Y)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2560951"/>
            <a:ext cx="5784456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plot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function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considers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vectors</a:t>
            </a:r>
            <a:r>
              <a:rPr sz="1000" spc="17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X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-7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Y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to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be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lists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x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y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coordinates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  <a:r>
              <a:rPr sz="1000" spc="1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successive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points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on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graph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connects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points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with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line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segments.</a:t>
            </a:r>
            <a:r>
              <a:rPr sz="1000" spc="-43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So,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UHJTAQ+TimesLTStd-Roman"/>
                <a:cs typeface="UHJTAQ+TimesLTStd-Roman"/>
              </a:rPr>
              <a:t>Figure</a:t>
            </a:r>
            <a:r>
              <a:rPr sz="1000" spc="-44">
                <a:solidFill>
                  <a:srgbClr val="0000FF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UHJTAQ+TimesLTStd-Roman"/>
                <a:cs typeface="UHJTAQ+TimesLTStd-Roman"/>
              </a:rPr>
              <a:t>1.10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,</a:t>
            </a:r>
            <a:r>
              <a:rPr sz="1000" spc="-4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UHJTAQ+TimesLTStd-Roman"/>
                <a:cs typeface="UHJTAQ+TimesLTStd-Roman"/>
              </a:rPr>
              <a:t>MATLAB</a:t>
            </a:r>
            <a:r>
              <a:rPr sz="1000" spc="-23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connects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(1,4) to (2,2) to (5,8).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38200" y="3018151"/>
            <a:ext cx="4054640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 general, the plot function generates a two-dimensional (2D) graph: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3285701"/>
            <a:ext cx="4258819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t = 0:0.002:1; z = exp(9.8*t.*(t-1)).*sin(10*pi*t);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plot(t,z)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85765" y="3673471"/>
            <a:ext cx="5784263" cy="1094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where </a:t>
            </a:r>
            <a:r>
              <a:rPr sz="1000">
                <a:solidFill>
                  <a:srgbClr val="000000"/>
                </a:solidFill>
                <a:latin typeface="QFLRWU+CourierStd"/>
                <a:cs typeface="QFLRWU+CourierStd"/>
              </a:rPr>
              <a:t>plot(t,z)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uses a basic solid line to join the points t(i) with z(i) to create the curve shown</a:t>
            </a:r>
          </a:p>
          <a:p>
            <a:pPr marL="34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 </a:t>
            </a:r>
            <a:r>
              <a:rPr sz="1000">
                <a:solidFill>
                  <a:srgbClr val="0000FF"/>
                </a:solidFill>
                <a:latin typeface="UHJTAQ+TimesLTStd-Roman"/>
                <a:cs typeface="UHJTAQ+TimesLTStd-Roman"/>
              </a:rPr>
              <a:t>Figure 1.11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.</a:t>
            </a:r>
            <a:r>
              <a:rPr sz="1000" spc="-1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 ﬁgure window can be closed by typing </a:t>
            </a:r>
            <a:r>
              <a:rPr sz="1000">
                <a:solidFill>
                  <a:srgbClr val="000000"/>
                </a:solidFill>
                <a:latin typeface="QFLRWU+CourierStd"/>
                <a:cs typeface="QFLRWU+CourierStd"/>
              </a:rPr>
              <a:t>close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at the prompt.</a:t>
            </a:r>
          </a:p>
          <a:p>
            <a:pPr marL="152434" marR="0">
              <a:lnSpc>
                <a:spcPts val="1115"/>
              </a:lnSpc>
              <a:spcBef>
                <a:spcPts val="51"/>
              </a:spcBef>
              <a:spcAft>
                <a:spcPct val="0"/>
              </a:spcAft>
            </a:pPr>
            <a:r>
              <a:rPr sz="1000" spc="-80">
                <a:solidFill>
                  <a:srgbClr val="000000"/>
                </a:solidFill>
                <a:latin typeface="UHJTAQ+TimesLTStd-Roman"/>
                <a:cs typeface="UHJTAQ+TimesLTStd-Roman"/>
              </a:rPr>
              <a:t>To</a:t>
            </a:r>
            <a:r>
              <a:rPr sz="1000" spc="185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plot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OVWRJ+TimesLTStd-Italic"/>
                <a:cs typeface="QOVWRJ+TimesLTStd-Italic"/>
              </a:rPr>
              <a:t>x</a:t>
            </a:r>
            <a:r>
              <a:rPr sz="900" baseline="30000">
                <a:solidFill>
                  <a:srgbClr val="000000"/>
                </a:solidFill>
                <a:latin typeface="UHJTAQ+TimesLTStd-Roman"/>
                <a:cs typeface="UHJTAQ+TimesLTStd-Roman"/>
              </a:rPr>
              <a:t>3</a:t>
            </a:r>
            <a:r>
              <a:rPr sz="900" spc="-15" baseline="3000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 spc="62">
                <a:solidFill>
                  <a:srgbClr val="000000"/>
                </a:solidFill>
                <a:latin typeface="UHJTAQ+TimesLTStd-Roman"/>
                <a:cs typeface="UHJTAQ+TimesLTStd-Roman"/>
              </a:rPr>
              <a:t>−4</a:t>
            </a:r>
            <a:r>
              <a:rPr sz="1000" spc="125">
                <a:solidFill>
                  <a:srgbClr val="000000"/>
                </a:solidFill>
                <a:latin typeface="QOVWRJ+TimesLTStd-Italic"/>
                <a:cs typeface="QOVWRJ+TimesLTStd-Italic"/>
              </a:rPr>
              <a:t>x</a:t>
            </a:r>
            <a:r>
              <a:rPr sz="1000" spc="125">
                <a:solidFill>
                  <a:srgbClr val="000000"/>
                </a:solidFill>
                <a:latin typeface="UHJTAQ+TimesLTStd-Roman"/>
                <a:cs typeface="UHJTAQ+TimesLTStd-Roman"/>
              </a:rPr>
              <a:t>+3</a:t>
            </a:r>
            <a:r>
              <a:rPr sz="1000" spc="-2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on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interval</a:t>
            </a:r>
            <a:r>
              <a:rPr sz="1000" spc="109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[−2,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2],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we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specify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range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of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independent</a:t>
            </a:r>
            <a:r>
              <a:rPr sz="1000" spc="10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variable</a:t>
            </a:r>
            <a:r>
              <a:rPr sz="1000" spc="109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OVWRJ+TimesLTStd-Italic"/>
                <a:cs typeface="QOVWRJ+TimesLTStd-Italic"/>
              </a:rPr>
              <a:t>x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,</a:t>
            </a:r>
          </a:p>
          <a:p>
            <a:pPr marL="86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compute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 spc="125">
                <a:solidFill>
                  <a:srgbClr val="000000"/>
                </a:solidFill>
                <a:latin typeface="QOVWRJ+TimesLTStd-Italic"/>
                <a:cs typeface="QOVWRJ+TimesLTStd-Italic"/>
              </a:rPr>
              <a:t>y</a:t>
            </a:r>
            <a:r>
              <a:rPr sz="1000" spc="125">
                <a:solidFill>
                  <a:srgbClr val="000000"/>
                </a:solidFill>
                <a:latin typeface="UHJTAQ+TimesLTStd-Roman"/>
                <a:cs typeface="UHJTAQ+TimesLTStd-Roman"/>
              </a:rPr>
              <a:t>=</a:t>
            </a:r>
            <a:r>
              <a:rPr sz="1000">
                <a:solidFill>
                  <a:srgbClr val="000000"/>
                </a:solidFill>
                <a:latin typeface="QOVWRJ+TimesLTStd-Italic"/>
                <a:cs typeface="QOVWRJ+TimesLTStd-Italic"/>
              </a:rPr>
              <a:t>x</a:t>
            </a:r>
            <a:r>
              <a:rPr sz="900" baseline="30000">
                <a:solidFill>
                  <a:srgbClr val="000000"/>
                </a:solidFill>
                <a:latin typeface="UHJTAQ+TimesLTStd-Roman"/>
                <a:cs typeface="UHJTAQ+TimesLTStd-Roman"/>
              </a:rPr>
              <a:t>3</a:t>
            </a:r>
            <a:r>
              <a:rPr sz="900" spc="-15" baseline="3000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 spc="62">
                <a:solidFill>
                  <a:srgbClr val="000000"/>
                </a:solidFill>
                <a:latin typeface="UHJTAQ+TimesLTStd-Roman"/>
                <a:cs typeface="UHJTAQ+TimesLTStd-Roman"/>
              </a:rPr>
              <a:t>−4</a:t>
            </a:r>
            <a:r>
              <a:rPr sz="1000" spc="125">
                <a:solidFill>
                  <a:srgbClr val="000000"/>
                </a:solidFill>
                <a:latin typeface="QOVWRJ+TimesLTStd-Italic"/>
                <a:cs typeface="QOVWRJ+TimesLTStd-Italic"/>
              </a:rPr>
              <a:t>x</a:t>
            </a:r>
            <a:r>
              <a:rPr sz="1000" spc="41">
                <a:solidFill>
                  <a:srgbClr val="000000"/>
                </a:solidFill>
                <a:latin typeface="UHJTAQ+TimesLTStd-Roman"/>
                <a:cs typeface="UHJTAQ+TimesLTStd-Roman"/>
              </a:rPr>
              <a:t>+3,</a:t>
            </a:r>
            <a:r>
              <a:rPr sz="1000" spc="34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then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plot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results.</a:t>
            </a:r>
            <a:r>
              <a:rPr sz="1000" spc="5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function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QFLRWU+CourierStd"/>
                <a:cs typeface="QFLRWU+CourierStd"/>
              </a:rPr>
              <a:t>grid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introduces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light</a:t>
            </a:r>
            <a:r>
              <a:rPr sz="1000" spc="76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horizontal</a:t>
            </a:r>
          </a:p>
          <a:p>
            <a:pPr marL="0" marR="0">
              <a:lnSpc>
                <a:spcPts val="1115"/>
              </a:lnSpc>
              <a:spcBef>
                <a:spcPts val="1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and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vertical</a:t>
            </a:r>
            <a:r>
              <a:rPr sz="1000" spc="4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hashing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that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extends</a:t>
            </a:r>
            <a:r>
              <a:rPr sz="1000" spc="4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from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axis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ticks.</a:t>
            </a:r>
            <a:r>
              <a:rPr sz="1000" spc="20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following</a:t>
            </a:r>
            <a:r>
              <a:rPr sz="1000" spc="41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code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produces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the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plot</a:t>
            </a:r>
            <a:r>
              <a:rPr sz="1000" spc="38">
                <a:solidFill>
                  <a:srgbClr val="000000"/>
                </a:solidFill>
                <a:latin typeface="UHJTAQ+TimesLTStd-Roman"/>
                <a:cs typeface="UHJTAQ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shown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in </a:t>
            </a:r>
            <a:r>
              <a:rPr sz="1000">
                <a:solidFill>
                  <a:srgbClr val="0000FF"/>
                </a:solidFill>
                <a:latin typeface="UHJTAQ+TimesLTStd-Roman"/>
                <a:cs typeface="UHJTAQ+TimesLTStd-Roman"/>
              </a:rPr>
              <a:t>Figure 1.12</a:t>
            </a:r>
            <a:r>
              <a:rPr sz="1000">
                <a:solidFill>
                  <a:srgbClr val="000000"/>
                </a:solidFill>
                <a:latin typeface="UHJTAQ+TimesLTStd-Roman"/>
                <a:cs typeface="UHJTAQ+TimesLTStd-Roman"/>
              </a:rPr>
              <a:t>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4690321"/>
            <a:ext cx="2129409" cy="9837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x = -2:0.1:2;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y = x.^3 -4*x +3;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plot(x,y)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grid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title('x^3 -4*x +3')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FLRWU+CourierStd"/>
                <a:cs typeface="QFLRWU+CourierStd"/>
              </a:rPr>
              <a:t>&gt;&gt; xlabel('x'), ylabel('y')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675903" y="5694046"/>
            <a:ext cx="203403" cy="26116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8</a:t>
            </a:r>
          </a:p>
          <a:p>
            <a:pPr marL="0" marR="0">
              <a:lnSpc>
                <a:spcPts val="1186"/>
              </a:lnSpc>
              <a:spcBef>
                <a:spcPts val="184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7</a:t>
            </a:r>
          </a:p>
          <a:p>
            <a:pPr marL="0" marR="0">
              <a:lnSpc>
                <a:spcPts val="1186"/>
              </a:lnSpc>
              <a:spcBef>
                <a:spcPts val="184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6</a:t>
            </a:r>
          </a:p>
          <a:p>
            <a:pPr marL="0" marR="0">
              <a:lnSpc>
                <a:spcPts val="1186"/>
              </a:lnSpc>
              <a:spcBef>
                <a:spcPts val="189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5</a:t>
            </a:r>
          </a:p>
          <a:p>
            <a:pPr marL="0" marR="0">
              <a:lnSpc>
                <a:spcPts val="1186"/>
              </a:lnSpc>
              <a:spcBef>
                <a:spcPts val="184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4</a:t>
            </a:r>
          </a:p>
          <a:p>
            <a:pPr marL="0" marR="0">
              <a:lnSpc>
                <a:spcPts val="1186"/>
              </a:lnSpc>
              <a:spcBef>
                <a:spcPts val="184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3</a:t>
            </a:r>
          </a:p>
          <a:p>
            <a:pPr marL="0" marR="0">
              <a:lnSpc>
                <a:spcPts val="1186"/>
              </a:lnSpc>
              <a:spcBef>
                <a:spcPts val="189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743365" y="8087235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1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072143" y="8087235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1.5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475190" y="8087235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803968" y="8087235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2.5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207015" y="8087235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535793" y="8087235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3.5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938840" y="8087235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4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78793" y="8087235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4.5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673916" y="8087235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JTQJHJ+WarnockPro-Regular"/>
                <a:cs typeface="JTQJHJ+WarnockPro-Regular"/>
              </a:rPr>
              <a:t>5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8400769"/>
            <a:ext cx="2021098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NNWUA+OptimaLTStd-Bold"/>
                <a:cs typeface="FNNWUA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FNNWUA+OptimaLTStd-Bold"/>
                <a:cs typeface="FNNWUA+OptimaLTStd-Bold"/>
              </a:rPr>
              <a:t> </a:t>
            </a:r>
            <a:r>
              <a:rPr sz="900">
                <a:solidFill>
                  <a:srgbClr val="000000"/>
                </a:solidFill>
                <a:latin typeface="FNNWUA+OptimaLTStd-Bold"/>
                <a:cs typeface="FNNWUA+OptimaLTStd-Bold"/>
              </a:rPr>
              <a:t>1.10</a:t>
            </a:r>
            <a:r>
              <a:rPr sz="900" spc="675">
                <a:solidFill>
                  <a:srgbClr val="000000"/>
                </a:solidFill>
                <a:latin typeface="FNNWUA+OptimaLTStd-Bold"/>
                <a:cs typeface="FNNWUA+OptimaLTStd-Bold"/>
              </a:rPr>
              <a:t> </a:t>
            </a:r>
            <a:r>
              <a:rPr sz="900">
                <a:solidFill>
                  <a:srgbClr val="000000"/>
                </a:solidFill>
                <a:latin typeface="UHJTAQ+TimesLTStd-Roman"/>
                <a:cs typeface="UHJTAQ+TimesLTStd-Roman"/>
              </a:rPr>
              <a:t>Plot of line segments.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object 1"/>
          <p:cNvSpPr/>
          <p:nvPr/>
        </p:nvSpPr>
        <p:spPr>
          <a:xfrm>
            <a:off x="1853030" y="827771"/>
            <a:ext cx="2895904" cy="230459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881609" y="4030597"/>
            <a:ext cx="2860853" cy="22741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93092" y="5145402"/>
            <a:ext cx="70104" cy="5019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TDILG+OptimaLTStd-Bold"/>
                <a:cs typeface="DTDILG+OptimaLTStd-Bold"/>
              </a:rPr>
              <a:t>28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QHILF+OptimaLTStd-Medium"/>
                <a:cs typeface="RQHILF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RQHILF+OptimaLTStd-Medium"/>
                <a:cs typeface="RQHILF+OptimaLTStd-Medium"/>
              </a:rPr>
              <a:t>MATLAB®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08920" y="787908"/>
            <a:ext cx="277571" cy="5847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0.8</a:t>
            </a:r>
          </a:p>
          <a:p>
            <a:pPr marL="0" marR="0">
              <a:lnSpc>
                <a:spcPts val="1186"/>
              </a:lnSpc>
              <a:spcBef>
                <a:spcPts val="1031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08920" y="1351190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08920" y="1632834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0.2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83087" y="1914475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47442" y="2196119"/>
            <a:ext cx="339039" cy="1147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–0.2</a:t>
            </a:r>
          </a:p>
          <a:p>
            <a:pPr marL="0" marR="0">
              <a:lnSpc>
                <a:spcPts val="1186"/>
              </a:lnSpc>
              <a:spcBef>
                <a:spcPts val="1031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–0.4</a:t>
            </a:r>
          </a:p>
          <a:p>
            <a:pPr marL="0" marR="0">
              <a:lnSpc>
                <a:spcPts val="1186"/>
              </a:lnSpc>
              <a:spcBef>
                <a:spcPts val="1031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–0.6</a:t>
            </a:r>
          </a:p>
          <a:p>
            <a:pPr marL="0" marR="0">
              <a:lnSpc>
                <a:spcPts val="1186"/>
              </a:lnSpc>
              <a:spcBef>
                <a:spcPts val="1031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–0.8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853284" y="3127792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101086" y="3127792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386002" y="3127842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670888" y="3127842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0.3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955809" y="3127842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0.4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240695" y="3127842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0.5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525645" y="3127842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0.6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810532" y="3127842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0.7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095505" y="3127857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0.8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380391" y="3127857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0.9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702361" y="3127857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ESTGD+WarnockPro-Regular"/>
                <a:cs typeface="PESTGD+WarnockPro-Regular"/>
              </a:rPr>
              <a:t>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3441175"/>
            <a:ext cx="2282148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TDILG+OptimaLTStd-Bold"/>
                <a:cs typeface="DTDILG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DTDILG+OptimaLTStd-Bold"/>
                <a:cs typeface="DTDILG+OptimaLTStd-Bold"/>
              </a:rPr>
              <a:t> </a:t>
            </a:r>
            <a:r>
              <a:rPr sz="900">
                <a:solidFill>
                  <a:srgbClr val="000000"/>
                </a:solidFill>
                <a:latin typeface="DTDILG+OptimaLTStd-Bold"/>
                <a:cs typeface="DTDILG+OptimaLTStd-Bold"/>
              </a:rPr>
              <a:t>1.11</a:t>
            </a:r>
            <a:r>
              <a:rPr sz="900" spc="675">
                <a:solidFill>
                  <a:srgbClr val="000000"/>
                </a:solidFill>
                <a:latin typeface="DTDILG+OptimaLTStd-Bold"/>
                <a:cs typeface="DTDILG+OptimaLTStd-Bold"/>
              </a:rPr>
              <a:t> </a:t>
            </a:r>
            <a:r>
              <a:rPr sz="900">
                <a:solidFill>
                  <a:srgbClr val="000000"/>
                </a:solidFill>
                <a:latin typeface="ODHPBG+TimesLTStd-Roman"/>
                <a:cs typeface="ODHPBG+TimesLTStd-Roman"/>
              </a:rPr>
              <a:t>2D graph by plot function.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100772" y="3898136"/>
            <a:ext cx="575638" cy="3170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CAFUO+WarnockPro-It"/>
                <a:cs typeface="UCAFUO+WarnockPro-It"/>
              </a:rPr>
              <a:t>x</a:t>
            </a:r>
            <a:r>
              <a:rPr sz="900" spc="89" baseline="37487">
                <a:solidFill>
                  <a:srgbClr val="000000"/>
                </a:solidFill>
                <a:latin typeface="DTHTUA+WarnockPro-Regular"/>
                <a:cs typeface="DTHTUA+WarnockPro-Regular"/>
              </a:rPr>
              <a:t>3</a:t>
            </a: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–</a:t>
            </a:r>
            <a:r>
              <a:rPr sz="800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 spc="47">
                <a:solidFill>
                  <a:srgbClr val="000000"/>
                </a:solidFill>
                <a:latin typeface="DTHTUA+WarnockPro-Regular"/>
                <a:cs typeface="DTHTUA+WarnockPro-Regular"/>
              </a:rPr>
              <a:t>4</a:t>
            </a:r>
            <a:r>
              <a:rPr sz="800" spc="120">
                <a:solidFill>
                  <a:srgbClr val="000000"/>
                </a:solidFill>
                <a:latin typeface="UCAFUO+WarnockPro-It"/>
                <a:cs typeface="UCAFUO+WarnockPro-It"/>
              </a:rPr>
              <a:t>x</a:t>
            </a: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+</a:t>
            </a:r>
            <a:r>
              <a:rPr sz="800" spc="-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816013" y="3993069"/>
            <a:ext cx="203430" cy="579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7</a:t>
            </a:r>
          </a:p>
          <a:p>
            <a:pPr marL="0" marR="0">
              <a:lnSpc>
                <a:spcPts val="1186"/>
              </a:lnSpc>
              <a:spcBef>
                <a:spcPts val="99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6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816013" y="454680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5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816013" y="482366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4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816013" y="510052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816013" y="537738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2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816013" y="5654240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816013" y="593110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0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754545" y="6207960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–1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846087" y="6287310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–2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161250" y="6287310"/>
            <a:ext cx="339039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–1.5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550722" y="6287551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–1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2865885" y="6287551"/>
            <a:ext cx="339039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–0.5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286025" y="6287551"/>
            <a:ext cx="203403" cy="428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0</a:t>
            </a:r>
          </a:p>
          <a:p>
            <a:pPr marL="1803" marR="0">
              <a:lnSpc>
                <a:spcPts val="987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CAFUO+WarnockPro-It"/>
                <a:cs typeface="UCAFUO+WarnockPro-It"/>
              </a:rPr>
              <a:t>x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601189" y="6287551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0.5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990597" y="628755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305760" y="6287551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1.5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695116" y="628755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THTUA+WarnockPro-Regular"/>
                <a:cs typeface="DTHTUA+WarnockPro-Regular"/>
              </a:rPr>
              <a:t>2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685800" y="6726297"/>
            <a:ext cx="3103932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TDILG+OptimaLTStd-Bold"/>
                <a:cs typeface="DTDILG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DTDILG+OptimaLTStd-Bold"/>
                <a:cs typeface="DTDILG+OptimaLTStd-Bold"/>
              </a:rPr>
              <a:t> </a:t>
            </a:r>
            <a:r>
              <a:rPr sz="900">
                <a:solidFill>
                  <a:srgbClr val="000000"/>
                </a:solidFill>
                <a:latin typeface="DTDILG+OptimaLTStd-Bold"/>
                <a:cs typeface="DTDILG+OptimaLTStd-Bold"/>
              </a:rPr>
              <a:t>1.12</a:t>
            </a:r>
            <a:r>
              <a:rPr sz="900" spc="675">
                <a:solidFill>
                  <a:srgbClr val="000000"/>
                </a:solidFill>
                <a:latin typeface="DTDILG+OptimaLTStd-Bold"/>
                <a:cs typeface="DTDILG+OptimaLTStd-Bold"/>
              </a:rPr>
              <a:t> </a:t>
            </a:r>
            <a:r>
              <a:rPr sz="900">
                <a:solidFill>
                  <a:srgbClr val="000000"/>
                </a:solidFill>
                <a:latin typeface="ODHPBG+TimesLTStd-Roman"/>
                <a:cs typeface="ODHPBG+TimesLTStd-Roman"/>
              </a:rPr>
              <a:t>Graph of </a:t>
            </a:r>
            <a:r>
              <a:rPr sz="900">
                <a:solidFill>
                  <a:srgbClr val="000000"/>
                </a:solidFill>
                <a:latin typeface="HTVQKF+TimesLTStd-Italic"/>
                <a:cs typeface="HTVQKF+TimesLTStd-Italic"/>
              </a:rPr>
              <a:t>x</a:t>
            </a:r>
            <a:r>
              <a:rPr sz="800" baseline="30000">
                <a:solidFill>
                  <a:srgbClr val="000000"/>
                </a:solidFill>
                <a:latin typeface="ODHPBG+TimesLTStd-Roman"/>
                <a:cs typeface="ODHPBG+TimesLTStd-Roman"/>
              </a:rPr>
              <a:t>3</a:t>
            </a:r>
            <a:r>
              <a:rPr sz="800" spc="-20" baseline="3000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900" spc="56">
                <a:solidFill>
                  <a:srgbClr val="000000"/>
                </a:solidFill>
                <a:latin typeface="ODHPBG+TimesLTStd-Roman"/>
                <a:cs typeface="ODHPBG+TimesLTStd-Roman"/>
              </a:rPr>
              <a:t>−4</a:t>
            </a:r>
            <a:r>
              <a:rPr sz="900" spc="112">
                <a:solidFill>
                  <a:srgbClr val="000000"/>
                </a:solidFill>
                <a:latin typeface="HTVQKF+TimesLTStd-Italic"/>
                <a:cs typeface="HTVQKF+TimesLTStd-Italic"/>
              </a:rPr>
              <a:t>x</a:t>
            </a:r>
            <a:r>
              <a:rPr sz="900" spc="112">
                <a:solidFill>
                  <a:srgbClr val="000000"/>
                </a:solidFill>
                <a:latin typeface="ODHPBG+TimesLTStd-Roman"/>
                <a:cs typeface="ODHPBG+TimesLTStd-Roman"/>
              </a:rPr>
              <a:t>+3</a:t>
            </a:r>
            <a:r>
              <a:rPr sz="900" spc="-112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900">
                <a:solidFill>
                  <a:srgbClr val="000000"/>
                </a:solidFill>
                <a:latin typeface="ODHPBG+TimesLTStd-Roman"/>
                <a:cs typeface="ODHPBG+TimesLTStd-Roman"/>
              </a:rPr>
              <a:t>on the interval [−2, 2].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685800" y="7125761"/>
            <a:ext cx="2271910" cy="3308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1.10.4</a:t>
            </a:r>
            <a:r>
              <a:rPr sz="1100" spc="824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p</a:t>
            </a:r>
            <a:r>
              <a:rPr sz="750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lotting</a:t>
            </a:r>
            <a:r>
              <a:rPr sz="750" spc="125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m</a:t>
            </a:r>
            <a:r>
              <a:rPr sz="750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ultiplE</a:t>
            </a:r>
            <a:r>
              <a:rPr sz="750" spc="126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C</a:t>
            </a:r>
            <a:r>
              <a:rPr sz="750">
                <a:solidFill>
                  <a:srgbClr val="0000FF"/>
                </a:solidFill>
                <a:latin typeface="HITPCF+OptimaLTStd-Bold-SC700"/>
                <a:cs typeface="HITPCF+OptimaLTStd-Bold-SC700"/>
              </a:rPr>
              <a:t>urVEs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685800" y="7368979"/>
            <a:ext cx="5783288" cy="94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Each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time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you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execute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a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plotting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command,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ODHPBG+TimesLTStd-Roman"/>
                <a:cs typeface="ODHPBG+TimesLTStd-Roman"/>
              </a:rPr>
              <a:t>MATLAB</a:t>
            </a:r>
            <a:r>
              <a:rPr sz="1000" spc="46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erases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the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old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plot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and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draws</a:t>
            </a:r>
            <a:r>
              <a:rPr sz="1000" spc="28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a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ODHPBG+TimesLTStd-Roman"/>
                <a:cs typeface="ODHPBG+TimesLTStd-Roman"/>
              </a:rPr>
              <a:t>new</a:t>
            </a:r>
            <a:r>
              <a:rPr sz="1000" spc="37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one.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If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you want to overlay two or more plots, use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hold on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.</a:t>
            </a:r>
            <a:r>
              <a:rPr sz="1000" spc="-1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This command instructs </a:t>
            </a:r>
            <a:r>
              <a:rPr sz="1000" spc="-21">
                <a:solidFill>
                  <a:srgbClr val="000000"/>
                </a:solidFill>
                <a:latin typeface="ODHPBG+TimesLTStd-Roman"/>
                <a:cs typeface="ODHPBG+TimesLTStd-Roman"/>
              </a:rPr>
              <a:t>MATLAB</a:t>
            </a:r>
            <a:r>
              <a:rPr sz="1000" spc="25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to retain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the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old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graphics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and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draw</a:t>
            </a:r>
            <a:r>
              <a:rPr sz="1000" spc="69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any</a:t>
            </a:r>
            <a:r>
              <a:rPr sz="1000" spc="72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ODHPBG+TimesLTStd-Roman"/>
                <a:cs typeface="ODHPBG+TimesLTStd-Roman"/>
              </a:rPr>
              <a:t>new</a:t>
            </a:r>
            <a:r>
              <a:rPr sz="1000" spc="76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graphics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on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top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of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the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old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ones.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It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remains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in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effect</a:t>
            </a:r>
            <a:r>
              <a:rPr sz="1000" spc="69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until</a:t>
            </a:r>
            <a:r>
              <a:rPr sz="1000" spc="6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you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type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hold</a:t>
            </a:r>
            <a:r>
              <a:rPr sz="1000" spc="73">
                <a:solidFill>
                  <a:srgbClr val="000000"/>
                </a:solidFill>
                <a:latin typeface="NTWJEH+CourierStd"/>
                <a:cs typeface="NTWJEH+CourierStd"/>
              </a:rPr>
              <a:t>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off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.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Do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not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forget</a:t>
            </a:r>
            <a:r>
              <a:rPr sz="1000" spc="34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to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enter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hold</a:t>
            </a:r>
            <a:r>
              <a:rPr sz="1000" spc="73">
                <a:solidFill>
                  <a:srgbClr val="000000"/>
                </a:solidFill>
                <a:latin typeface="NTWJEH+CourierStd"/>
                <a:cs typeface="NTWJEH+CourierStd"/>
              </a:rPr>
              <a:t>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off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after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graphing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whenever</a:t>
            </a:r>
            <a:r>
              <a:rPr sz="1000" spc="36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you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use</a:t>
            </a:r>
            <a:r>
              <a:rPr sz="1000" spc="30">
                <a:solidFill>
                  <a:srgbClr val="000000"/>
                </a:solidFill>
                <a:latin typeface="ODHPBG+TimesLTStd-Roman"/>
                <a:cs typeface="ODHPBG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hold</a:t>
            </a:r>
            <a:r>
              <a:rPr sz="1000" spc="73">
                <a:solidFill>
                  <a:srgbClr val="000000"/>
                </a:solidFill>
                <a:latin typeface="NTWJEH+CourierStd"/>
                <a:cs typeface="NTWJEH+CourierStd"/>
              </a:rPr>
              <a:t>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on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.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The following is an example using the </a:t>
            </a:r>
            <a:r>
              <a:rPr sz="1000">
                <a:solidFill>
                  <a:srgbClr val="000000"/>
                </a:solidFill>
                <a:latin typeface="NTWJEH+CourierStd"/>
                <a:cs typeface="NTWJEH+CourierStd"/>
              </a:rPr>
              <a:t>ezplot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function to create the plot shown in </a:t>
            </a:r>
            <a:r>
              <a:rPr sz="1000">
                <a:solidFill>
                  <a:srgbClr val="0000FF"/>
                </a:solidFill>
                <a:latin typeface="ODHPBG+TimesLTStd-Roman"/>
                <a:cs typeface="ODHPBG+TimesLTStd-Roman"/>
              </a:rPr>
              <a:t>Figure 1.13</a:t>
            </a:r>
            <a:r>
              <a:rPr sz="1000">
                <a:solidFill>
                  <a:srgbClr val="000000"/>
                </a:solidFill>
                <a:latin typeface="ODHPBG+TimesLTStd-Roman"/>
                <a:cs typeface="ODHPBG+TimesLTStd-Roman"/>
              </a:rPr>
              <a:t>: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685800" y="8268989"/>
            <a:ext cx="2444877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TWJEH+CourierStd"/>
                <a:cs typeface="NTWJEH+CourierStd"/>
              </a:rPr>
              <a:t>&gt;&gt; ezplot('exp(-x^1.2)', [0 6])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TWJEH+CourierStd"/>
                <a:cs typeface="NTWJEH+CourierStd"/>
              </a:rPr>
              <a:t>&gt;&gt; hold 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3161</Words>
  <Application>Microsoft Office PowerPoint</Application>
  <PresentationFormat>Custom</PresentationFormat>
  <Paragraphs>599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hp</cp:lastModifiedBy>
  <cp:revision>2</cp:revision>
  <dcterms:modified xsi:type="dcterms:W3CDTF">2019-11-17T19:04:34Z</dcterms:modified>
</cp:coreProperties>
</file>